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 id="278"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 id="274" r:id="rId21"/>
    <p:sldId id="275" r:id="rId22"/>
    <p:sldId id="290" r:id="rId23"/>
    <p:sldId id="285" r:id="rId24"/>
    <p:sldId id="288" r:id="rId25"/>
    <p:sldId id="287" r:id="rId26"/>
    <p:sldId id="276" r:id="rId27"/>
    <p:sldId id="277" r:id="rId28"/>
    <p:sldId id="279" r:id="rId29"/>
    <p:sldId id="280" r:id="rId30"/>
    <p:sldId id="281" r:id="rId31"/>
    <p:sldId id="282" r:id="rId32"/>
    <p:sldId id="283" r:id="rId33"/>
    <p:sldId id="284" r:id="rId34"/>
    <p:sldId id="291" r:id="rId35"/>
    <p:sldId id="292" r:id="rId36"/>
    <p:sldId id="293" r:id="rId37"/>
    <p:sldId id="294" r:id="rId38"/>
    <p:sldId id="296" r:id="rId39"/>
    <p:sldId id="297" r:id="rId40"/>
    <p:sldId id="298"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59" autoAdjust="0"/>
    <p:restoredTop sz="86355" autoAdjust="0"/>
  </p:normalViewPr>
  <p:slideViewPr>
    <p:cSldViewPr snapToGrid="0">
      <p:cViewPr varScale="1">
        <p:scale>
          <a:sx n="61" d="100"/>
          <a:sy n="61" d="100"/>
        </p:scale>
        <p:origin x="222" y="60"/>
      </p:cViewPr>
      <p:guideLst/>
    </p:cSldViewPr>
  </p:slideViewPr>
  <p:outlineViewPr>
    <p:cViewPr>
      <p:scale>
        <a:sx n="33" d="100"/>
        <a:sy n="33" d="100"/>
      </p:scale>
      <p:origin x="0" y="-5712"/>
    </p:cViewPr>
  </p:outlineViewPr>
  <p:notesTextViewPr>
    <p:cViewPr>
      <p:scale>
        <a:sx n="1" d="1"/>
        <a:sy n="1" d="1"/>
      </p:scale>
      <p:origin x="0" y="0"/>
    </p:cViewPr>
  </p:notesTextViewPr>
  <p:sorterViewPr>
    <p:cViewPr>
      <p:scale>
        <a:sx n="100" d="100"/>
        <a:sy n="100" d="100"/>
      </p:scale>
      <p:origin x="0" y="-163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047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2642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5748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279907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2582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1667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0778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665438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3184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946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9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235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619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953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03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723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0220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8A87A34-81AB-432B-8DAE-1953F412C126}" type="datetimeFigureOut">
              <a:rPr lang="en-US" smtClean="0"/>
              <a:pPr/>
              <a:t>7/23/2019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6547439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dirty="0" smtClean="0">
                <a:solidFill>
                  <a:schemeClr val="tx1"/>
                </a:solidFill>
                <a:effectLst/>
                <a:latin typeface="Times New Roman" panose="02020603050405020304" pitchFamily="18" charset="0"/>
                <a:cs typeface="Times New Roman" panose="02020603050405020304" pitchFamily="18" charset="0"/>
              </a:rPr>
              <a:t>Neurological disorders</a:t>
            </a:r>
            <a:endParaRPr lang="en-IN" dirty="0">
              <a:solidFill>
                <a:schemeClr val="tx1"/>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pPr algn="r"/>
            <a:r>
              <a:rPr lang="en-IN" dirty="0" smtClean="0">
                <a:solidFill>
                  <a:schemeClr val="tx1"/>
                </a:solidFill>
                <a:effectLst/>
                <a:latin typeface="Times New Roman" panose="02020603050405020304" pitchFamily="18" charset="0"/>
                <a:cs typeface="Times New Roman" panose="02020603050405020304" pitchFamily="18" charset="0"/>
              </a:rPr>
              <a:t>Dr. </a:t>
            </a:r>
            <a:r>
              <a:rPr lang="en-IN" dirty="0" err="1" smtClean="0">
                <a:solidFill>
                  <a:schemeClr val="tx1"/>
                </a:solidFill>
                <a:effectLst/>
                <a:latin typeface="Times New Roman" panose="02020603050405020304" pitchFamily="18" charset="0"/>
                <a:cs typeface="Times New Roman" panose="02020603050405020304" pitchFamily="18" charset="0"/>
              </a:rPr>
              <a:t>arun</a:t>
            </a:r>
            <a:r>
              <a:rPr lang="en-IN" dirty="0" smtClean="0">
                <a:solidFill>
                  <a:schemeClr val="tx1"/>
                </a:solidFill>
                <a:effectLst/>
                <a:latin typeface="Times New Roman" panose="02020603050405020304" pitchFamily="18" charset="0"/>
                <a:cs typeface="Times New Roman" panose="02020603050405020304" pitchFamily="18" charset="0"/>
              </a:rPr>
              <a:t> R Nair</a:t>
            </a:r>
          </a:p>
          <a:p>
            <a:pPr algn="r"/>
            <a:r>
              <a:rPr lang="en-IN" dirty="0" smtClean="0">
                <a:solidFill>
                  <a:schemeClr val="tx1"/>
                </a:solidFill>
                <a:effectLst/>
                <a:latin typeface="Times New Roman" panose="02020603050405020304" pitchFamily="18" charset="0"/>
                <a:cs typeface="Times New Roman" panose="02020603050405020304" pitchFamily="18" charset="0"/>
              </a:rPr>
              <a:t>Dept. of practice of medicine</a:t>
            </a:r>
            <a:endParaRPr lang="en-IN" dirty="0">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32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8259" y="1532965"/>
            <a:ext cx="11873753" cy="3046988"/>
          </a:xfrm>
          <a:prstGeom prst="rect">
            <a:avLst/>
          </a:prstGeom>
        </p:spPr>
        <p:txBody>
          <a:bodyPr wrap="square">
            <a:spAutoFit/>
          </a:bodyPr>
          <a:lstStyle/>
          <a:p>
            <a:r>
              <a:rPr lang="en-IN" sz="3200" dirty="0">
                <a:latin typeface="Times New Roman" panose="02020603050405020304" pitchFamily="18" charset="0"/>
                <a:cs typeface="Times New Roman" panose="02020603050405020304" pitchFamily="18" charset="0"/>
              </a:rPr>
              <a:t>Second, patients may experience </a:t>
            </a:r>
            <a:r>
              <a:rPr lang="en-IN" sz="3200" dirty="0" smtClean="0">
                <a:latin typeface="Times New Roman" panose="02020603050405020304" pitchFamily="18" charset="0"/>
                <a:cs typeface="Times New Roman" panose="02020603050405020304" pitchFamily="18" charset="0"/>
              </a:rPr>
              <a:t>a localized </a:t>
            </a:r>
            <a:r>
              <a:rPr lang="en-IN" sz="3200" dirty="0">
                <a:latin typeface="Times New Roman" panose="02020603050405020304" pitchFamily="18" charset="0"/>
                <a:cs typeface="Times New Roman" panose="02020603050405020304" pitchFamily="18" charset="0"/>
              </a:rPr>
              <a:t>paresis (</a:t>
            </a:r>
            <a:r>
              <a:rPr lang="en-IN" sz="3200" dirty="0">
                <a:solidFill>
                  <a:srgbClr val="FFFF00"/>
                </a:solidFill>
                <a:latin typeface="Times New Roman" panose="02020603050405020304" pitchFamily="18" charset="0"/>
                <a:cs typeface="Times New Roman" panose="02020603050405020304" pitchFamily="18" charset="0"/>
              </a:rPr>
              <a:t>Todd’s paralysis</a:t>
            </a:r>
            <a:r>
              <a:rPr lang="en-IN" sz="3200" dirty="0">
                <a:latin typeface="Times New Roman" panose="02020603050405020304" pitchFamily="18" charset="0"/>
                <a:cs typeface="Times New Roman" panose="02020603050405020304" pitchFamily="18" charset="0"/>
              </a:rPr>
              <a:t>) for minutes to many hours in </a:t>
            </a:r>
            <a:r>
              <a:rPr lang="en-IN" sz="3200" dirty="0" smtClean="0">
                <a:latin typeface="Times New Roman" panose="02020603050405020304" pitchFamily="18" charset="0"/>
                <a:cs typeface="Times New Roman" panose="02020603050405020304" pitchFamily="18" charset="0"/>
              </a:rPr>
              <a:t>the involved </a:t>
            </a:r>
            <a:r>
              <a:rPr lang="en-IN" sz="3200" dirty="0">
                <a:latin typeface="Times New Roman" panose="02020603050405020304" pitchFamily="18" charset="0"/>
                <a:cs typeface="Times New Roman" panose="02020603050405020304" pitchFamily="18" charset="0"/>
              </a:rPr>
              <a:t>region following the seizure. </a:t>
            </a:r>
            <a:endParaRPr lang="en-IN" sz="3200" dirty="0" smtClean="0">
              <a:latin typeface="Times New Roman" panose="02020603050405020304" pitchFamily="18" charset="0"/>
              <a:cs typeface="Times New Roman" panose="02020603050405020304" pitchFamily="18" charset="0"/>
            </a:endParaRPr>
          </a:p>
          <a:p>
            <a:endParaRPr lang="en-IN" sz="3200" dirty="0">
              <a:latin typeface="Times New Roman" panose="02020603050405020304" pitchFamily="18" charset="0"/>
              <a:cs typeface="Times New Roman" panose="02020603050405020304" pitchFamily="18" charset="0"/>
            </a:endParaRPr>
          </a:p>
          <a:p>
            <a:r>
              <a:rPr lang="en-IN" sz="3200" dirty="0" smtClean="0">
                <a:latin typeface="Times New Roman" panose="02020603050405020304" pitchFamily="18" charset="0"/>
                <a:cs typeface="Times New Roman" panose="02020603050405020304" pitchFamily="18" charset="0"/>
              </a:rPr>
              <a:t> Third</a:t>
            </a:r>
            <a:r>
              <a:rPr lang="en-IN" sz="3200" dirty="0">
                <a:latin typeface="Times New Roman" panose="02020603050405020304" pitchFamily="18" charset="0"/>
                <a:cs typeface="Times New Roman" panose="02020603050405020304" pitchFamily="18" charset="0"/>
              </a:rPr>
              <a:t>, in rare instances the </a:t>
            </a:r>
            <a:r>
              <a:rPr lang="en-IN" sz="3200" dirty="0" smtClean="0">
                <a:latin typeface="Times New Roman" panose="02020603050405020304" pitchFamily="18" charset="0"/>
                <a:cs typeface="Times New Roman" panose="02020603050405020304" pitchFamily="18" charset="0"/>
              </a:rPr>
              <a:t>seizure may continue </a:t>
            </a:r>
            <a:r>
              <a:rPr lang="en-IN" sz="3200" dirty="0">
                <a:latin typeface="Times New Roman" panose="02020603050405020304" pitchFamily="18" charset="0"/>
                <a:cs typeface="Times New Roman" panose="02020603050405020304" pitchFamily="18" charset="0"/>
              </a:rPr>
              <a:t>for hours or days. This condition, termed </a:t>
            </a:r>
            <a:r>
              <a:rPr lang="en-IN" sz="3200" dirty="0" err="1">
                <a:solidFill>
                  <a:srgbClr val="FFFF00"/>
                </a:solidFill>
                <a:latin typeface="Times New Roman" panose="02020603050405020304" pitchFamily="18" charset="0"/>
                <a:cs typeface="Times New Roman" panose="02020603050405020304" pitchFamily="18" charset="0"/>
              </a:rPr>
              <a:t>epilepsia</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err="1" smtClean="0">
                <a:solidFill>
                  <a:srgbClr val="FFFF00"/>
                </a:solidFill>
                <a:latin typeface="Times New Roman" panose="02020603050405020304" pitchFamily="18" charset="0"/>
                <a:cs typeface="Times New Roman" panose="02020603050405020304" pitchFamily="18" charset="0"/>
              </a:rPr>
              <a:t>partialis</a:t>
            </a:r>
            <a:r>
              <a:rPr lang="en-IN" sz="3200" dirty="0" smtClean="0">
                <a:solidFill>
                  <a:srgbClr val="FFFF00"/>
                </a:solidFill>
                <a:latin typeface="Times New Roman" panose="02020603050405020304" pitchFamily="18" charset="0"/>
                <a:cs typeface="Times New Roman" panose="02020603050405020304" pitchFamily="18" charset="0"/>
              </a:rPr>
              <a:t> continua</a:t>
            </a:r>
            <a:r>
              <a:rPr lang="en-IN" sz="3200" dirty="0">
                <a:latin typeface="Times New Roman" panose="02020603050405020304" pitchFamily="18" charset="0"/>
                <a:cs typeface="Times New Roman" panose="02020603050405020304" pitchFamily="18" charset="0"/>
              </a:rPr>
              <a:t>, is often </a:t>
            </a:r>
            <a:r>
              <a:rPr lang="en-IN" sz="3200" dirty="0" smtClean="0">
                <a:latin typeface="Times New Roman" panose="02020603050405020304" pitchFamily="18" charset="0"/>
                <a:cs typeface="Times New Roman" panose="02020603050405020304" pitchFamily="18" charset="0"/>
              </a:rPr>
              <a:t>refractory to </a:t>
            </a:r>
            <a:r>
              <a:rPr lang="en-IN" sz="3200" dirty="0">
                <a:latin typeface="Times New Roman" panose="02020603050405020304" pitchFamily="18" charset="0"/>
                <a:cs typeface="Times New Roman" panose="02020603050405020304" pitchFamily="18" charset="0"/>
              </a:rPr>
              <a:t>medical therapy.</a:t>
            </a:r>
          </a:p>
        </p:txBody>
      </p:sp>
    </p:spTree>
    <p:extLst>
      <p:ext uri="{BB962C8B-B14F-4D97-AF65-F5344CB8AC3E}">
        <p14:creationId xmlns:p14="http://schemas.microsoft.com/office/powerpoint/2010/main" val="3851750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2" y="1116108"/>
            <a:ext cx="11806518" cy="5016758"/>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	Simple </a:t>
            </a:r>
            <a:r>
              <a:rPr lang="en-IN" sz="3200" dirty="0">
                <a:latin typeface="Times New Roman" panose="02020603050405020304" pitchFamily="18" charset="0"/>
                <a:cs typeface="Times New Roman" panose="02020603050405020304" pitchFamily="18" charset="0"/>
              </a:rPr>
              <a:t>partial seizures </a:t>
            </a:r>
            <a:r>
              <a:rPr lang="en-IN" sz="3200" dirty="0" smtClean="0">
                <a:latin typeface="Times New Roman" panose="02020603050405020304" pitchFamily="18" charset="0"/>
                <a:cs typeface="Times New Roman" panose="02020603050405020304" pitchFamily="18" charset="0"/>
              </a:rPr>
              <a:t>may also </a:t>
            </a:r>
            <a:r>
              <a:rPr lang="en-IN" sz="3200" dirty="0">
                <a:latin typeface="Times New Roman" panose="02020603050405020304" pitchFamily="18" charset="0"/>
                <a:cs typeface="Times New Roman" panose="02020603050405020304" pitchFamily="18" charset="0"/>
              </a:rPr>
              <a:t>manifest as changes in somatic</a:t>
            </a:r>
          </a:p>
          <a:p>
            <a:pPr algn="just"/>
            <a:r>
              <a:rPr lang="en-IN" sz="3200" dirty="0">
                <a:latin typeface="Times New Roman" panose="02020603050405020304" pitchFamily="18" charset="0"/>
                <a:cs typeface="Times New Roman" panose="02020603050405020304" pitchFamily="18" charset="0"/>
              </a:rPr>
              <a:t>sensation (e.g., </a:t>
            </a:r>
            <a:r>
              <a:rPr lang="en-IN" sz="3200" dirty="0" err="1">
                <a:latin typeface="Times New Roman" panose="02020603050405020304" pitchFamily="18" charset="0"/>
                <a:cs typeface="Times New Roman" panose="02020603050405020304" pitchFamily="18" charset="0"/>
              </a:rPr>
              <a:t>paresthesias</a:t>
            </a:r>
            <a:r>
              <a:rPr lang="en-IN" sz="3200" dirty="0">
                <a:latin typeface="Times New Roman" panose="02020603050405020304" pitchFamily="18" charset="0"/>
                <a:cs typeface="Times New Roman" panose="02020603050405020304" pitchFamily="18" charset="0"/>
              </a:rPr>
              <a:t>), vision (flashing lights or formed hallucinations</a:t>
            </a:r>
            <a:r>
              <a:rPr lang="en-IN" sz="3200" dirty="0" smtClean="0">
                <a:latin typeface="Times New Roman" panose="02020603050405020304" pitchFamily="18" charset="0"/>
                <a:cs typeface="Times New Roman" panose="02020603050405020304" pitchFamily="18" charset="0"/>
              </a:rPr>
              <a:t>), equilibrium </a:t>
            </a:r>
            <a:r>
              <a:rPr lang="en-IN" sz="3200" dirty="0">
                <a:latin typeface="Times New Roman" panose="02020603050405020304" pitchFamily="18" charset="0"/>
                <a:cs typeface="Times New Roman" panose="02020603050405020304" pitchFamily="18" charset="0"/>
              </a:rPr>
              <a:t>(sensation of falling or vertigo), or </a:t>
            </a:r>
            <a:r>
              <a:rPr lang="en-IN" sz="3200" dirty="0" smtClean="0">
                <a:latin typeface="Times New Roman" panose="02020603050405020304" pitchFamily="18" charset="0"/>
                <a:cs typeface="Times New Roman" panose="02020603050405020304" pitchFamily="18" charset="0"/>
              </a:rPr>
              <a:t>autonomic function </a:t>
            </a:r>
            <a:r>
              <a:rPr lang="en-IN" sz="3200" dirty="0">
                <a:latin typeface="Times New Roman" panose="02020603050405020304" pitchFamily="18" charset="0"/>
                <a:cs typeface="Times New Roman" panose="02020603050405020304" pitchFamily="18" charset="0"/>
              </a:rPr>
              <a:t>(flushing, sweating, piloerection).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Simple </a:t>
            </a:r>
            <a:r>
              <a:rPr lang="en-IN" sz="3200" dirty="0">
                <a:latin typeface="Times New Roman" panose="02020603050405020304" pitchFamily="18" charset="0"/>
                <a:cs typeface="Times New Roman" panose="02020603050405020304" pitchFamily="18" charset="0"/>
              </a:rPr>
              <a:t>partial seizures </a:t>
            </a:r>
            <a:r>
              <a:rPr lang="en-IN" sz="3200" dirty="0" smtClean="0">
                <a:latin typeface="Times New Roman" panose="02020603050405020304" pitchFamily="18" charset="0"/>
                <a:cs typeface="Times New Roman" panose="02020603050405020304" pitchFamily="18" charset="0"/>
              </a:rPr>
              <a:t>arising from </a:t>
            </a:r>
            <a:r>
              <a:rPr lang="en-IN" sz="3200" dirty="0">
                <a:latin typeface="Times New Roman" panose="02020603050405020304" pitchFamily="18" charset="0"/>
                <a:cs typeface="Times New Roman" panose="02020603050405020304" pitchFamily="18" charset="0"/>
              </a:rPr>
              <a:t>the temporal or frontal cortex </a:t>
            </a:r>
            <a:r>
              <a:rPr lang="en-IN" sz="3200" dirty="0" smtClean="0">
                <a:latin typeface="Times New Roman" panose="02020603050405020304" pitchFamily="18" charset="0"/>
                <a:cs typeface="Times New Roman" panose="02020603050405020304" pitchFamily="18" charset="0"/>
              </a:rPr>
              <a:t>may also </a:t>
            </a:r>
            <a:r>
              <a:rPr lang="en-IN" sz="3200" dirty="0">
                <a:latin typeface="Times New Roman" panose="02020603050405020304" pitchFamily="18" charset="0"/>
                <a:cs typeface="Times New Roman" panose="02020603050405020304" pitchFamily="18" charset="0"/>
              </a:rPr>
              <a:t>cause alterations </a:t>
            </a:r>
            <a:r>
              <a:rPr lang="en-IN" sz="3200" dirty="0" smtClean="0">
                <a:latin typeface="Times New Roman" panose="02020603050405020304" pitchFamily="18" charset="0"/>
                <a:cs typeface="Times New Roman" panose="02020603050405020304" pitchFamily="18" charset="0"/>
              </a:rPr>
              <a:t>in hearing</a:t>
            </a:r>
            <a:r>
              <a:rPr lang="en-IN" sz="3200" dirty="0">
                <a:latin typeface="Times New Roman" panose="02020603050405020304" pitchFamily="18" charset="0"/>
                <a:cs typeface="Times New Roman" panose="02020603050405020304" pitchFamily="18" charset="0"/>
              </a:rPr>
              <a:t>, olfaction, or higher cortical function (psychic symptoms).</a:t>
            </a:r>
          </a:p>
          <a:p>
            <a:pPr algn="just"/>
            <a:r>
              <a:rPr lang="en-IN" sz="3200" dirty="0" smtClean="0">
                <a:latin typeface="Times New Roman" panose="02020603050405020304" pitchFamily="18" charset="0"/>
                <a:cs typeface="Times New Roman" panose="02020603050405020304" pitchFamily="18" charset="0"/>
              </a:rPr>
              <a:t>	This </a:t>
            </a:r>
            <a:r>
              <a:rPr lang="en-IN" sz="3200" dirty="0">
                <a:latin typeface="Times New Roman" panose="02020603050405020304" pitchFamily="18" charset="0"/>
                <a:cs typeface="Times New Roman" panose="02020603050405020304" pitchFamily="18" charset="0"/>
              </a:rPr>
              <a:t>includes the sensation of unusual, intense </a:t>
            </a:r>
            <a:r>
              <a:rPr lang="en-IN" sz="3200" dirty="0" err="1">
                <a:latin typeface="Times New Roman" panose="02020603050405020304" pitchFamily="18" charset="0"/>
                <a:cs typeface="Times New Roman" panose="02020603050405020304" pitchFamily="18" charset="0"/>
              </a:rPr>
              <a:t>odors</a:t>
            </a:r>
            <a:r>
              <a:rPr lang="en-IN" sz="3200" dirty="0">
                <a:latin typeface="Times New Roman" panose="02020603050405020304" pitchFamily="18" charset="0"/>
                <a:cs typeface="Times New Roman" panose="02020603050405020304" pitchFamily="18" charset="0"/>
              </a:rPr>
              <a:t> (e.g., burning</a:t>
            </a:r>
          </a:p>
          <a:p>
            <a:pPr algn="just"/>
            <a:r>
              <a:rPr lang="en-IN" sz="3200" dirty="0">
                <a:latin typeface="Times New Roman" panose="02020603050405020304" pitchFamily="18" charset="0"/>
                <a:cs typeface="Times New Roman" panose="02020603050405020304" pitchFamily="18" charset="0"/>
              </a:rPr>
              <a:t>rubber or kerosene) or sounds (crude or </a:t>
            </a:r>
            <a:r>
              <a:rPr lang="en-IN" sz="3200" dirty="0" smtClean="0">
                <a:latin typeface="Times New Roman" panose="02020603050405020304" pitchFamily="18" charset="0"/>
                <a:cs typeface="Times New Roman" panose="02020603050405020304" pitchFamily="18" charset="0"/>
              </a:rPr>
              <a:t>highly complex </a:t>
            </a:r>
            <a:r>
              <a:rPr lang="en-IN" sz="3200" dirty="0">
                <a:latin typeface="Times New Roman" panose="02020603050405020304" pitchFamily="18" charset="0"/>
                <a:cs typeface="Times New Roman" panose="02020603050405020304" pitchFamily="18" charset="0"/>
              </a:rPr>
              <a:t>sounds), or</a:t>
            </a:r>
          </a:p>
          <a:p>
            <a:pPr algn="just"/>
            <a:r>
              <a:rPr lang="en-IN" sz="3200" dirty="0">
                <a:latin typeface="Times New Roman" panose="02020603050405020304" pitchFamily="18" charset="0"/>
                <a:cs typeface="Times New Roman" panose="02020603050405020304" pitchFamily="18" charset="0"/>
              </a:rPr>
              <a:t>an epigastric sensation that rises from the stomach or chest to the head</a:t>
            </a:r>
            <a:r>
              <a:rPr lang="en-IN" sz="3200" dirty="0" smtClean="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7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7" y="725414"/>
            <a:ext cx="11873753" cy="2062103"/>
          </a:xfrm>
          <a:prstGeom prst="rect">
            <a:avLst/>
          </a:prstGeom>
        </p:spPr>
        <p:txBody>
          <a:bodyPr wrap="square">
            <a:spAutoFit/>
          </a:bodyPr>
          <a:lstStyle/>
          <a:p>
            <a:pPr lvl="0" algn="just"/>
            <a:r>
              <a:rPr lang="en-IN" sz="3200" dirty="0">
                <a:solidFill>
                  <a:prstClr val="white"/>
                </a:solidFill>
                <a:latin typeface="Times New Roman" panose="02020603050405020304" pitchFamily="18" charset="0"/>
                <a:cs typeface="Times New Roman" panose="02020603050405020304" pitchFamily="18" charset="0"/>
              </a:rPr>
              <a:t>Some patients describe odd, internal feelings such as fear, </a:t>
            </a:r>
            <a:endParaRPr lang="en-IN" sz="3200" dirty="0" smtClean="0">
              <a:solidFill>
                <a:prstClr val="white"/>
              </a:solidFill>
              <a:latin typeface="Times New Roman" panose="02020603050405020304" pitchFamily="18" charset="0"/>
              <a:cs typeface="Times New Roman" panose="02020603050405020304" pitchFamily="18" charset="0"/>
            </a:endParaRPr>
          </a:p>
          <a:p>
            <a:pPr lvl="0" algn="just"/>
            <a:r>
              <a:rPr lang="en-IN" sz="3200" dirty="0" smtClean="0">
                <a:solidFill>
                  <a:prstClr val="white"/>
                </a:solidFill>
                <a:latin typeface="Times New Roman" panose="02020603050405020304" pitchFamily="18" charset="0"/>
                <a:cs typeface="Times New Roman" panose="02020603050405020304" pitchFamily="18" charset="0"/>
              </a:rPr>
              <a:t>a </a:t>
            </a:r>
            <a:r>
              <a:rPr lang="en-IN" sz="3200" dirty="0">
                <a:solidFill>
                  <a:prstClr val="white"/>
                </a:solidFill>
                <a:latin typeface="Times New Roman" panose="02020603050405020304" pitchFamily="18" charset="0"/>
                <a:cs typeface="Times New Roman" panose="02020603050405020304" pitchFamily="18" charset="0"/>
              </a:rPr>
              <a:t>sense of impending change, detachment, </a:t>
            </a:r>
            <a:r>
              <a:rPr lang="en-IN" sz="3200" dirty="0" smtClean="0">
                <a:solidFill>
                  <a:prstClr val="white"/>
                </a:solidFill>
                <a:latin typeface="Times New Roman" panose="02020603050405020304" pitchFamily="18" charset="0"/>
                <a:cs typeface="Times New Roman" panose="02020603050405020304" pitchFamily="18" charset="0"/>
              </a:rPr>
              <a:t>depersonalization, </a:t>
            </a:r>
            <a:r>
              <a:rPr lang="en-IN" sz="3200" dirty="0">
                <a:solidFill>
                  <a:prstClr val="white"/>
                </a:solidFill>
                <a:latin typeface="Times New Roman" panose="02020603050405020304" pitchFamily="18" charset="0"/>
                <a:cs typeface="Times New Roman" panose="02020603050405020304" pitchFamily="18" charset="0"/>
              </a:rPr>
              <a:t>or </a:t>
            </a:r>
            <a:r>
              <a:rPr lang="en-IN" sz="3200" dirty="0" smtClean="0">
                <a:solidFill>
                  <a:prstClr val="white"/>
                </a:solidFill>
                <a:latin typeface="Times New Roman" panose="02020603050405020304" pitchFamily="18" charset="0"/>
                <a:cs typeface="Times New Roman" panose="02020603050405020304" pitchFamily="18" charset="0"/>
              </a:rPr>
              <a:t>illusions that </a:t>
            </a:r>
            <a:r>
              <a:rPr lang="en-IN" sz="3200" dirty="0">
                <a:solidFill>
                  <a:prstClr val="white"/>
                </a:solidFill>
                <a:latin typeface="Times New Roman" panose="02020603050405020304" pitchFamily="18" charset="0"/>
                <a:cs typeface="Times New Roman" panose="02020603050405020304" pitchFamily="18" charset="0"/>
              </a:rPr>
              <a:t>objects are growing smaller (</a:t>
            </a:r>
            <a:r>
              <a:rPr lang="en-IN" sz="3200" dirty="0" err="1">
                <a:solidFill>
                  <a:prstClr val="white"/>
                </a:solidFill>
                <a:latin typeface="Times New Roman" panose="02020603050405020304" pitchFamily="18" charset="0"/>
                <a:cs typeface="Times New Roman" panose="02020603050405020304" pitchFamily="18" charset="0"/>
              </a:rPr>
              <a:t>micropsia</a:t>
            </a:r>
            <a:r>
              <a:rPr lang="en-IN" sz="3200" dirty="0">
                <a:solidFill>
                  <a:prstClr val="white"/>
                </a:solidFill>
                <a:latin typeface="Times New Roman" panose="02020603050405020304" pitchFamily="18" charset="0"/>
                <a:cs typeface="Times New Roman" panose="02020603050405020304" pitchFamily="18" charset="0"/>
              </a:rPr>
              <a:t>) or larger (</a:t>
            </a:r>
            <a:r>
              <a:rPr lang="en-IN" sz="3200" dirty="0" err="1">
                <a:solidFill>
                  <a:prstClr val="white"/>
                </a:solidFill>
                <a:latin typeface="Times New Roman" panose="02020603050405020304" pitchFamily="18" charset="0"/>
                <a:cs typeface="Times New Roman" panose="02020603050405020304" pitchFamily="18" charset="0"/>
              </a:rPr>
              <a:t>macropsia</a:t>
            </a:r>
            <a:r>
              <a:rPr lang="en-IN" sz="3200" dirty="0">
                <a:solidFill>
                  <a:prstClr val="white"/>
                </a:solidFill>
                <a:latin typeface="Times New Roman" panose="02020603050405020304" pitchFamily="18" charset="0"/>
                <a:cs typeface="Times New Roman" panose="02020603050405020304" pitchFamily="18" charset="0"/>
              </a:rPr>
              <a:t>).</a:t>
            </a:r>
          </a:p>
        </p:txBody>
      </p:sp>
      <p:sp>
        <p:nvSpPr>
          <p:cNvPr id="3" name="Rectangle 2"/>
          <p:cNvSpPr/>
          <p:nvPr/>
        </p:nvSpPr>
        <p:spPr>
          <a:xfrm>
            <a:off x="0" y="2787517"/>
            <a:ext cx="11981330" cy="3046988"/>
          </a:xfrm>
          <a:prstGeom prst="rect">
            <a:avLst/>
          </a:prstGeom>
        </p:spPr>
        <p:txBody>
          <a:bodyPr wrap="square">
            <a:spAutoFit/>
          </a:bodyPr>
          <a:lstStyle/>
          <a:p>
            <a:pPr algn="just"/>
            <a:r>
              <a:rPr lang="en-IN" sz="3200" dirty="0">
                <a:solidFill>
                  <a:srgbClr val="FFFF00"/>
                </a:solidFill>
                <a:latin typeface="Times New Roman" panose="02020603050405020304" pitchFamily="18" charset="0"/>
                <a:cs typeface="Times New Roman" panose="02020603050405020304" pitchFamily="18" charset="0"/>
              </a:rPr>
              <a:t>Complex Partial Seizures</a:t>
            </a:r>
            <a:r>
              <a:rPr lang="en-IN" sz="3200" b="1" dirty="0">
                <a:latin typeface="SolexBold"/>
              </a:rPr>
              <a:t> </a:t>
            </a:r>
            <a:endParaRPr lang="en-IN" sz="3200" b="1" dirty="0" smtClean="0">
              <a:latin typeface="SolexBold"/>
            </a:endParaRPr>
          </a:p>
          <a:p>
            <a:pPr algn="just"/>
            <a:r>
              <a:rPr lang="en-IN" sz="3200" dirty="0" smtClean="0">
                <a:latin typeface="Times New Roman" panose="02020603050405020304" pitchFamily="18" charset="0"/>
                <a:cs typeface="Times New Roman" panose="02020603050405020304" pitchFamily="18" charset="0"/>
              </a:rPr>
              <a:t>Complex </a:t>
            </a:r>
            <a:r>
              <a:rPr lang="en-IN" sz="3200" dirty="0">
                <a:latin typeface="Times New Roman" panose="02020603050405020304" pitchFamily="18" charset="0"/>
                <a:cs typeface="Times New Roman" panose="02020603050405020304" pitchFamily="18" charset="0"/>
              </a:rPr>
              <a:t>partial seizures are characterized </a:t>
            </a:r>
            <a:r>
              <a:rPr lang="en-IN" sz="3200" dirty="0" smtClean="0">
                <a:latin typeface="Times New Roman" panose="02020603050405020304" pitchFamily="18" charset="0"/>
                <a:cs typeface="Times New Roman" panose="02020603050405020304" pitchFamily="18" charset="0"/>
              </a:rPr>
              <a:t>by focal </a:t>
            </a:r>
            <a:r>
              <a:rPr lang="en-IN" sz="3200" dirty="0">
                <a:latin typeface="Times New Roman" panose="02020603050405020304" pitchFamily="18" charset="0"/>
                <a:cs typeface="Times New Roman" panose="02020603050405020304" pitchFamily="18" charset="0"/>
              </a:rPr>
              <a:t>seizure </a:t>
            </a:r>
            <a:r>
              <a:rPr lang="en-IN" sz="3200" dirty="0" smtClean="0">
                <a:latin typeface="Times New Roman" panose="02020603050405020304" pitchFamily="18" charset="0"/>
                <a:cs typeface="Times New Roman" panose="02020603050405020304" pitchFamily="18" charset="0"/>
              </a:rPr>
              <a:t>activity accompanied </a:t>
            </a:r>
            <a:r>
              <a:rPr lang="en-IN" sz="3200" dirty="0">
                <a:latin typeface="Times New Roman" panose="02020603050405020304" pitchFamily="18" charset="0"/>
                <a:cs typeface="Times New Roman" panose="02020603050405020304" pitchFamily="18" charset="0"/>
              </a:rPr>
              <a:t>by a transient impairment of </a:t>
            </a:r>
            <a:r>
              <a:rPr lang="en-IN" sz="3200" dirty="0" smtClean="0">
                <a:latin typeface="Times New Roman" panose="02020603050405020304" pitchFamily="18" charset="0"/>
                <a:cs typeface="Times New Roman" panose="02020603050405020304" pitchFamily="18" charset="0"/>
              </a:rPr>
              <a:t>the patient’s ability to </a:t>
            </a:r>
            <a:r>
              <a:rPr lang="en-IN" sz="3200" dirty="0">
                <a:latin typeface="Times New Roman" panose="02020603050405020304" pitchFamily="18" charset="0"/>
                <a:cs typeface="Times New Roman" panose="02020603050405020304" pitchFamily="18" charset="0"/>
              </a:rPr>
              <a:t>maintain normal contact with the environment. </a:t>
            </a:r>
            <a:r>
              <a:rPr lang="en-IN" sz="3200" dirty="0" smtClean="0">
                <a:latin typeface="Times New Roman" panose="02020603050405020304" pitchFamily="18" charset="0"/>
                <a:cs typeface="Times New Roman" panose="02020603050405020304" pitchFamily="18" charset="0"/>
              </a:rPr>
              <a:t>The patient </a:t>
            </a:r>
            <a:r>
              <a:rPr lang="en-IN" sz="3200" dirty="0">
                <a:latin typeface="Times New Roman" panose="02020603050405020304" pitchFamily="18" charset="0"/>
                <a:cs typeface="Times New Roman" panose="02020603050405020304" pitchFamily="18" charset="0"/>
              </a:rPr>
              <a:t>is unable to respond </a:t>
            </a:r>
            <a:r>
              <a:rPr lang="en-IN" sz="3200" dirty="0" smtClean="0">
                <a:latin typeface="Times New Roman" panose="02020603050405020304" pitchFamily="18" charset="0"/>
                <a:cs typeface="Times New Roman" panose="02020603050405020304" pitchFamily="18" charset="0"/>
              </a:rPr>
              <a:t>appropriately to </a:t>
            </a:r>
            <a:r>
              <a:rPr lang="en-IN" sz="3200" dirty="0">
                <a:latin typeface="Times New Roman" panose="02020603050405020304" pitchFamily="18" charset="0"/>
                <a:cs typeface="Times New Roman" panose="02020603050405020304" pitchFamily="18" charset="0"/>
              </a:rPr>
              <a:t>visual or verbal </a:t>
            </a:r>
            <a:r>
              <a:rPr lang="en-IN" sz="3200" dirty="0" smtClean="0">
                <a:latin typeface="Times New Roman" panose="02020603050405020304" pitchFamily="18" charset="0"/>
                <a:cs typeface="Times New Roman" panose="02020603050405020304" pitchFamily="18" charset="0"/>
              </a:rPr>
              <a:t>commands during </a:t>
            </a:r>
            <a:r>
              <a:rPr lang="en-IN" sz="3200" dirty="0">
                <a:latin typeface="Times New Roman" panose="02020603050405020304" pitchFamily="18" charset="0"/>
                <a:cs typeface="Times New Roman" panose="02020603050405020304" pitchFamily="18" charset="0"/>
              </a:rPr>
              <a:t>the seizure and has impaired recollection or </a:t>
            </a:r>
            <a:r>
              <a:rPr lang="en-IN" sz="3200" dirty="0" smtClean="0">
                <a:latin typeface="Times New Roman" panose="02020603050405020304" pitchFamily="18" charset="0"/>
                <a:cs typeface="Times New Roman" panose="02020603050405020304" pitchFamily="18" charset="0"/>
              </a:rPr>
              <a:t>awareness of </a:t>
            </a:r>
            <a:r>
              <a:rPr lang="en-IN" sz="3200" dirty="0">
                <a:latin typeface="Times New Roman" panose="02020603050405020304" pitchFamily="18" charset="0"/>
                <a:cs typeface="Times New Roman" panose="02020603050405020304" pitchFamily="18" charset="0"/>
              </a:rPr>
              <a:t>the ictal phase. </a:t>
            </a:r>
          </a:p>
        </p:txBody>
      </p:sp>
    </p:spTree>
    <p:extLst>
      <p:ext uri="{BB962C8B-B14F-4D97-AF65-F5344CB8AC3E}">
        <p14:creationId xmlns:p14="http://schemas.microsoft.com/office/powerpoint/2010/main" val="3386612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1543954"/>
            <a:ext cx="11712388" cy="3539430"/>
          </a:xfrm>
          <a:prstGeom prst="rect">
            <a:avLst/>
          </a:prstGeom>
        </p:spPr>
        <p:txBody>
          <a:bodyPr wrap="square">
            <a:spAutoFit/>
          </a:bodyPr>
          <a:lstStyle/>
          <a:p>
            <a:pPr algn="just"/>
            <a:r>
              <a:rPr lang="en-IN" sz="3200" dirty="0">
                <a:latin typeface="Times New Roman" panose="02020603050405020304" pitchFamily="18" charset="0"/>
                <a:cs typeface="Times New Roman" panose="02020603050405020304" pitchFamily="18" charset="0"/>
              </a:rPr>
              <a:t>The seizures </a:t>
            </a:r>
            <a:r>
              <a:rPr lang="en-IN" sz="3200" dirty="0" smtClean="0">
                <a:latin typeface="Times New Roman" panose="02020603050405020304" pitchFamily="18" charset="0"/>
                <a:cs typeface="Times New Roman" panose="02020603050405020304" pitchFamily="18" charset="0"/>
              </a:rPr>
              <a:t>frequently begin </a:t>
            </a:r>
            <a:r>
              <a:rPr lang="en-IN" sz="3200" dirty="0">
                <a:latin typeface="Times New Roman" panose="02020603050405020304" pitchFamily="18" charset="0"/>
                <a:cs typeface="Times New Roman" panose="02020603050405020304" pitchFamily="18" charset="0"/>
              </a:rPr>
              <a:t>with an aura (i.e., </a:t>
            </a:r>
            <a:r>
              <a:rPr lang="en-IN" sz="3200" dirty="0" smtClean="0">
                <a:latin typeface="Times New Roman" panose="02020603050405020304" pitchFamily="18" charset="0"/>
                <a:cs typeface="Times New Roman" panose="02020603050405020304" pitchFamily="18" charset="0"/>
              </a:rPr>
              <a:t>a simple </a:t>
            </a:r>
            <a:r>
              <a:rPr lang="en-IN" sz="3200" dirty="0">
                <a:latin typeface="Times New Roman" panose="02020603050405020304" pitchFamily="18" charset="0"/>
                <a:cs typeface="Times New Roman" panose="02020603050405020304" pitchFamily="18" charset="0"/>
              </a:rPr>
              <a:t>partial seizure) that is stereotypic for the patient. </a:t>
            </a:r>
            <a:endParaRPr lang="en-IN" sz="3200" dirty="0" smtClean="0">
              <a:latin typeface="Times New Roman" panose="02020603050405020304" pitchFamily="18" charset="0"/>
              <a:cs typeface="Times New Roman" panose="02020603050405020304" pitchFamily="18" charset="0"/>
            </a:endParaRPr>
          </a:p>
          <a:p>
            <a:pPr algn="just"/>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start </a:t>
            </a:r>
            <a:r>
              <a:rPr lang="en-IN" sz="3200" dirty="0" smtClean="0">
                <a:latin typeface="Times New Roman" panose="02020603050405020304" pitchFamily="18" charset="0"/>
                <a:cs typeface="Times New Roman" panose="02020603050405020304" pitchFamily="18" charset="0"/>
              </a:rPr>
              <a:t>of the </a:t>
            </a:r>
            <a:r>
              <a:rPr lang="en-IN" sz="3200" dirty="0">
                <a:latin typeface="Times New Roman" panose="02020603050405020304" pitchFamily="18" charset="0"/>
                <a:cs typeface="Times New Roman" panose="02020603050405020304" pitchFamily="18" charset="0"/>
              </a:rPr>
              <a:t>ictal phase is often a sudden </a:t>
            </a:r>
            <a:r>
              <a:rPr lang="en-IN" sz="3200" dirty="0" smtClean="0">
                <a:latin typeface="Times New Roman" panose="02020603050405020304" pitchFamily="18" charset="0"/>
                <a:cs typeface="Times New Roman" panose="02020603050405020304" pitchFamily="18" charset="0"/>
              </a:rPr>
              <a:t>behavioural </a:t>
            </a:r>
            <a:r>
              <a:rPr lang="en-IN" sz="3200" dirty="0">
                <a:latin typeface="Times New Roman" panose="02020603050405020304" pitchFamily="18" charset="0"/>
                <a:cs typeface="Times New Roman" panose="02020603050405020304" pitchFamily="18" charset="0"/>
              </a:rPr>
              <a:t>arrest or motionless </a:t>
            </a:r>
            <a:r>
              <a:rPr lang="en-IN" sz="3200" dirty="0" smtClean="0">
                <a:latin typeface="Times New Roman" panose="02020603050405020304" pitchFamily="18" charset="0"/>
                <a:cs typeface="Times New Roman" panose="02020603050405020304" pitchFamily="18" charset="0"/>
              </a:rPr>
              <a:t>stare, which </a:t>
            </a:r>
            <a:r>
              <a:rPr lang="en-IN" sz="3200" dirty="0">
                <a:latin typeface="Times New Roman" panose="02020603050405020304" pitchFamily="18" charset="0"/>
                <a:cs typeface="Times New Roman" panose="02020603050405020304" pitchFamily="18" charset="0"/>
              </a:rPr>
              <a:t>marks the onset of the period of amnesia. The </a:t>
            </a:r>
            <a:r>
              <a:rPr lang="en-IN" sz="3200" dirty="0" smtClean="0">
                <a:latin typeface="Times New Roman" panose="02020603050405020304" pitchFamily="18" charset="0"/>
                <a:cs typeface="Times New Roman" panose="02020603050405020304" pitchFamily="18" charset="0"/>
              </a:rPr>
              <a:t>behavioural arrest is usually accompanied </a:t>
            </a:r>
            <a:r>
              <a:rPr lang="en-IN" sz="3200" dirty="0">
                <a:latin typeface="Times New Roman" panose="02020603050405020304" pitchFamily="18" charset="0"/>
                <a:cs typeface="Times New Roman" panose="02020603050405020304" pitchFamily="18" charset="0"/>
              </a:rPr>
              <a:t>by </a:t>
            </a:r>
            <a:r>
              <a:rPr lang="en-IN" sz="3200" i="1" dirty="0">
                <a:solidFill>
                  <a:srgbClr val="FFFF00"/>
                </a:solidFill>
                <a:latin typeface="Times New Roman" panose="02020603050405020304" pitchFamily="18" charset="0"/>
                <a:cs typeface="Times New Roman" panose="02020603050405020304" pitchFamily="18" charset="0"/>
              </a:rPr>
              <a:t>automatisms</a:t>
            </a:r>
            <a:r>
              <a:rPr lang="en-IN" sz="3200" dirty="0">
                <a:latin typeface="Times New Roman" panose="02020603050405020304" pitchFamily="18" charset="0"/>
                <a:cs typeface="Times New Roman" panose="02020603050405020304" pitchFamily="18" charset="0"/>
              </a:rPr>
              <a:t>, which are involuntary, </a:t>
            </a:r>
            <a:r>
              <a:rPr lang="en-IN" sz="3200" dirty="0" smtClean="0">
                <a:latin typeface="Times New Roman" panose="02020603050405020304" pitchFamily="18" charset="0"/>
                <a:cs typeface="Times New Roman" panose="02020603050405020304" pitchFamily="18" charset="0"/>
              </a:rPr>
              <a:t>automatic </a:t>
            </a:r>
            <a:r>
              <a:rPr lang="en-IN" sz="3200" dirty="0" err="1" smtClean="0">
                <a:latin typeface="Times New Roman" panose="02020603050405020304" pitchFamily="18" charset="0"/>
                <a:cs typeface="Times New Roman" panose="02020603050405020304" pitchFamily="18" charset="0"/>
              </a:rPr>
              <a:t>behaviors</a:t>
            </a:r>
            <a:r>
              <a:rPr lang="en-IN" sz="3200" dirty="0" smtClean="0">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that have a wide range of manifestations. </a:t>
            </a:r>
            <a:r>
              <a:rPr lang="en-IN" sz="3000" dirty="0" smtClean="0">
                <a:latin typeface="Times New Roman" panose="02020603050405020304" pitchFamily="18" charset="0"/>
                <a:cs typeface="Times New Roman" panose="02020603050405020304" pitchFamily="18" charset="0"/>
              </a:rPr>
              <a:t>	</a:t>
            </a:r>
            <a:endParaRPr lang="en-IN"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022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623" y="1643803"/>
            <a:ext cx="11040035" cy="4524315"/>
          </a:xfrm>
          <a:prstGeom prst="rect">
            <a:avLst/>
          </a:prstGeom>
        </p:spPr>
        <p:txBody>
          <a:bodyPr wrap="square">
            <a:spAutoFit/>
          </a:bodyPr>
          <a:lstStyle/>
          <a:p>
            <a:pPr lvl="0" algn="just"/>
            <a:r>
              <a:rPr lang="en-IN" sz="3200" dirty="0">
                <a:solidFill>
                  <a:srgbClr val="FFFF00"/>
                </a:solidFill>
                <a:latin typeface="Times New Roman" panose="02020603050405020304" pitchFamily="18" charset="0"/>
                <a:cs typeface="Times New Roman" panose="02020603050405020304" pitchFamily="18" charset="0"/>
              </a:rPr>
              <a:t>Automatisms may consist of very basic </a:t>
            </a:r>
            <a:r>
              <a:rPr lang="en-IN" sz="3200" dirty="0" err="1">
                <a:solidFill>
                  <a:srgbClr val="FFFF00"/>
                </a:solidFill>
                <a:latin typeface="Times New Roman" panose="02020603050405020304" pitchFamily="18" charset="0"/>
                <a:cs typeface="Times New Roman" panose="02020603050405020304" pitchFamily="18" charset="0"/>
              </a:rPr>
              <a:t>behaviors</a:t>
            </a:r>
            <a:r>
              <a:rPr lang="en-IN" sz="3200" dirty="0">
                <a:solidFill>
                  <a:srgbClr val="FFFF00"/>
                </a:solidFill>
                <a:latin typeface="Times New Roman" panose="02020603050405020304" pitchFamily="18" charset="0"/>
                <a:cs typeface="Times New Roman" panose="02020603050405020304" pitchFamily="18" charset="0"/>
              </a:rPr>
              <a:t> such as chewing, lip smacking, swallowing, or “picking” movements of the hands, or more elaborate </a:t>
            </a:r>
            <a:r>
              <a:rPr lang="en-IN" sz="3200" dirty="0" err="1">
                <a:solidFill>
                  <a:srgbClr val="FFFF00"/>
                </a:solidFill>
                <a:latin typeface="Times New Roman" panose="02020603050405020304" pitchFamily="18" charset="0"/>
                <a:cs typeface="Times New Roman" panose="02020603050405020304" pitchFamily="18" charset="0"/>
              </a:rPr>
              <a:t>behaviors</a:t>
            </a:r>
            <a:r>
              <a:rPr lang="en-IN" sz="3200" dirty="0">
                <a:solidFill>
                  <a:srgbClr val="FFFF00"/>
                </a:solidFill>
                <a:latin typeface="Times New Roman" panose="02020603050405020304" pitchFamily="18" charset="0"/>
                <a:cs typeface="Times New Roman" panose="02020603050405020304" pitchFamily="18" charset="0"/>
              </a:rPr>
              <a:t> such as a display of emotion or running</a:t>
            </a:r>
            <a:r>
              <a:rPr lang="en-IN" sz="3200" dirty="0">
                <a:solidFill>
                  <a:prstClr val="white"/>
                </a:solidFill>
                <a:latin typeface="Times New Roman" panose="02020603050405020304" pitchFamily="18" charset="0"/>
                <a:cs typeface="Times New Roman" panose="02020603050405020304" pitchFamily="18" charset="0"/>
              </a:rPr>
              <a:t>. </a:t>
            </a:r>
          </a:p>
          <a:p>
            <a:pPr lvl="0" algn="just"/>
            <a:r>
              <a:rPr lang="en-IN" sz="3200" dirty="0">
                <a:solidFill>
                  <a:prstClr val="white"/>
                </a:solidFill>
                <a:latin typeface="Times New Roman" panose="02020603050405020304" pitchFamily="18" charset="0"/>
                <a:cs typeface="Times New Roman" panose="02020603050405020304" pitchFamily="18" charset="0"/>
              </a:rPr>
              <a:t>The patient is typically confused following the seizure, and the transition to full recovery of consciousness may range from seconds up to an hour.</a:t>
            </a:r>
          </a:p>
          <a:p>
            <a:pPr lvl="0" algn="just"/>
            <a:r>
              <a:rPr lang="en-IN" sz="3200" dirty="0">
                <a:solidFill>
                  <a:prstClr val="white"/>
                </a:solidFill>
                <a:latin typeface="Times New Roman" panose="02020603050405020304" pitchFamily="18" charset="0"/>
                <a:cs typeface="Times New Roman" panose="02020603050405020304" pitchFamily="18" charset="0"/>
              </a:rPr>
              <a:t>Examination immediately following the seizure may show an </a:t>
            </a:r>
            <a:r>
              <a:rPr lang="en-IN" sz="3200" dirty="0" smtClean="0">
                <a:solidFill>
                  <a:prstClr val="white"/>
                </a:solidFill>
                <a:latin typeface="Times New Roman" panose="02020603050405020304" pitchFamily="18" charset="0"/>
                <a:cs typeface="Times New Roman" panose="02020603050405020304" pitchFamily="18" charset="0"/>
              </a:rPr>
              <a:t>anterograde amnesia</a:t>
            </a:r>
            <a:r>
              <a:rPr lang="en-IN" sz="3200" dirty="0">
                <a:solidFill>
                  <a:prstClr val="white"/>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930886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 y="1748117"/>
            <a:ext cx="12097871" cy="3046988"/>
          </a:xfrm>
          <a:prstGeom prst="rect">
            <a:avLst/>
          </a:prstGeom>
        </p:spPr>
        <p:txBody>
          <a:bodyPr wrap="square">
            <a:spAutoFit/>
          </a:bodyPr>
          <a:lstStyle/>
          <a:p>
            <a:pPr algn="just"/>
            <a:r>
              <a:rPr lang="en-IN" sz="3200" dirty="0">
                <a:latin typeface="Times New Roman" panose="02020603050405020304" pitchFamily="18" charset="0"/>
                <a:cs typeface="Times New Roman" panose="02020603050405020304" pitchFamily="18" charset="0"/>
              </a:rPr>
              <a:t>The routine, </a:t>
            </a:r>
            <a:r>
              <a:rPr lang="en-IN" sz="3200" dirty="0" err="1">
                <a:latin typeface="Times New Roman" panose="02020603050405020304" pitchFamily="18" charset="0"/>
                <a:cs typeface="Times New Roman" panose="02020603050405020304" pitchFamily="18" charset="0"/>
              </a:rPr>
              <a:t>interictal</a:t>
            </a:r>
            <a:r>
              <a:rPr lang="en-IN" sz="3200" dirty="0">
                <a:latin typeface="Times New Roman" panose="02020603050405020304" pitchFamily="18" charset="0"/>
                <a:cs typeface="Times New Roman" panose="02020603050405020304" pitchFamily="18" charset="0"/>
              </a:rPr>
              <a:t> (i.e., between seizures) EEG in patients with</a:t>
            </a:r>
          </a:p>
          <a:p>
            <a:pPr algn="just"/>
            <a:r>
              <a:rPr lang="en-IN" sz="3200" dirty="0">
                <a:latin typeface="Times New Roman" panose="02020603050405020304" pitchFamily="18" charset="0"/>
                <a:cs typeface="Times New Roman" panose="02020603050405020304" pitchFamily="18" charset="0"/>
              </a:rPr>
              <a:t>complex partial seizures is often normal or </a:t>
            </a:r>
            <a:r>
              <a:rPr lang="en-IN" sz="3200" dirty="0" smtClean="0">
                <a:latin typeface="Times New Roman" panose="02020603050405020304" pitchFamily="18" charset="0"/>
                <a:cs typeface="Times New Roman" panose="02020603050405020304" pitchFamily="18" charset="0"/>
              </a:rPr>
              <a:t>may show </a:t>
            </a:r>
            <a:r>
              <a:rPr lang="en-IN" sz="3200" dirty="0">
                <a:latin typeface="Times New Roman" panose="02020603050405020304" pitchFamily="18" charset="0"/>
                <a:cs typeface="Times New Roman" panose="02020603050405020304" pitchFamily="18" charset="0"/>
              </a:rPr>
              <a:t>brief discharges</a:t>
            </a:r>
          </a:p>
          <a:p>
            <a:pPr algn="just"/>
            <a:r>
              <a:rPr lang="en-IN" sz="3200" dirty="0">
                <a:latin typeface="Times New Roman" panose="02020603050405020304" pitchFamily="18" charset="0"/>
                <a:cs typeface="Times New Roman" panose="02020603050405020304" pitchFamily="18" charset="0"/>
              </a:rPr>
              <a:t>termed </a:t>
            </a:r>
            <a:r>
              <a:rPr lang="en-IN" sz="3200" i="1" dirty="0">
                <a:solidFill>
                  <a:srgbClr val="FFFF00"/>
                </a:solidFill>
                <a:latin typeface="Times New Roman" panose="02020603050405020304" pitchFamily="18" charset="0"/>
                <a:cs typeface="Times New Roman" panose="02020603050405020304" pitchFamily="18" charset="0"/>
              </a:rPr>
              <a:t>epileptiform spikes</a:t>
            </a:r>
            <a:r>
              <a:rPr lang="en-IN" sz="3200" dirty="0">
                <a:solidFill>
                  <a:srgbClr val="FFFF00"/>
                </a:solidFill>
                <a:latin typeface="Times New Roman" panose="02020603050405020304" pitchFamily="18" charset="0"/>
                <a:cs typeface="Times New Roman" panose="02020603050405020304" pitchFamily="18" charset="0"/>
              </a:rPr>
              <a:t>, or </a:t>
            </a:r>
            <a:r>
              <a:rPr lang="en-IN" sz="3200" i="1" dirty="0">
                <a:solidFill>
                  <a:srgbClr val="FFFF00"/>
                </a:solidFill>
                <a:latin typeface="Times New Roman" panose="02020603050405020304" pitchFamily="18" charset="0"/>
                <a:cs typeface="Times New Roman" panose="02020603050405020304" pitchFamily="18" charset="0"/>
              </a:rPr>
              <a:t>sharp waves</a:t>
            </a:r>
            <a:r>
              <a:rPr lang="en-IN" sz="3200" dirty="0">
                <a:latin typeface="Times New Roman" panose="02020603050405020304" pitchFamily="18" charset="0"/>
                <a:cs typeface="Times New Roman" panose="02020603050405020304" pitchFamily="18" charset="0"/>
              </a:rPr>
              <a:t>. Since complex partial </a:t>
            </a:r>
            <a:r>
              <a:rPr lang="en-IN" sz="3200" dirty="0" smtClean="0">
                <a:latin typeface="Times New Roman" panose="02020603050405020304" pitchFamily="18" charset="0"/>
                <a:cs typeface="Times New Roman" panose="02020603050405020304" pitchFamily="18" charset="0"/>
              </a:rPr>
              <a:t>seizures can </a:t>
            </a:r>
            <a:r>
              <a:rPr lang="en-IN" sz="3200" dirty="0">
                <a:latin typeface="Times New Roman" panose="02020603050405020304" pitchFamily="18" charset="0"/>
                <a:cs typeface="Times New Roman" panose="02020603050405020304" pitchFamily="18" charset="0"/>
              </a:rPr>
              <a:t>arise from the medial temporal lobe or inferior frontal lobe,</a:t>
            </a:r>
          </a:p>
          <a:p>
            <a:pPr algn="just"/>
            <a:r>
              <a:rPr lang="en-IN" sz="3200" dirty="0">
                <a:latin typeface="Times New Roman" panose="02020603050405020304" pitchFamily="18" charset="0"/>
                <a:cs typeface="Times New Roman" panose="02020603050405020304" pitchFamily="18" charset="0"/>
              </a:rPr>
              <a:t>i.e., regions distant from the scalp, the EEG recorded during the seizure</a:t>
            </a:r>
          </a:p>
          <a:p>
            <a:pPr algn="just"/>
            <a:r>
              <a:rPr lang="en-IN" sz="3200" dirty="0">
                <a:latin typeface="Times New Roman" panose="02020603050405020304" pitchFamily="18" charset="0"/>
                <a:cs typeface="Times New Roman" panose="02020603050405020304" pitchFamily="18" charset="0"/>
              </a:rPr>
              <a:t>maybe </a:t>
            </a:r>
            <a:r>
              <a:rPr lang="en-IN" sz="3200" dirty="0" smtClean="0">
                <a:latin typeface="Times New Roman" panose="02020603050405020304" pitchFamily="18" charset="0"/>
                <a:cs typeface="Times New Roman" panose="02020603050405020304" pitchFamily="18" charset="0"/>
              </a:rPr>
              <a:t>non localizing.</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728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30" y="658906"/>
            <a:ext cx="11954435" cy="6001643"/>
          </a:xfrm>
          <a:prstGeom prst="rect">
            <a:avLst/>
          </a:prstGeom>
        </p:spPr>
        <p:txBody>
          <a:bodyPr wrap="square">
            <a:spAutoFit/>
          </a:bodyPr>
          <a:lstStyle/>
          <a:p>
            <a:pPr algn="just"/>
            <a:r>
              <a:rPr lang="en-IN" sz="3200" b="1" dirty="0">
                <a:latin typeface="Times New Roman" panose="02020603050405020304" pitchFamily="18" charset="0"/>
                <a:cs typeface="Times New Roman" panose="02020603050405020304" pitchFamily="18" charset="0"/>
              </a:rPr>
              <a:t>Partial Seizures with Secondary Generalization </a:t>
            </a:r>
            <a:endParaRPr lang="en-IN" sz="3200" b="1"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Partial </a:t>
            </a:r>
            <a:r>
              <a:rPr lang="en-IN" sz="3200" dirty="0">
                <a:latin typeface="Times New Roman" panose="02020603050405020304" pitchFamily="18" charset="0"/>
                <a:cs typeface="Times New Roman" panose="02020603050405020304" pitchFamily="18" charset="0"/>
              </a:rPr>
              <a:t>seizures can </a:t>
            </a:r>
            <a:r>
              <a:rPr lang="en-IN" sz="3200" dirty="0" smtClean="0">
                <a:latin typeface="Times New Roman" panose="02020603050405020304" pitchFamily="18" charset="0"/>
                <a:cs typeface="Times New Roman" panose="02020603050405020304" pitchFamily="18" charset="0"/>
              </a:rPr>
              <a:t>spread to </a:t>
            </a:r>
            <a:r>
              <a:rPr lang="en-IN" sz="3200" dirty="0">
                <a:latin typeface="Times New Roman" panose="02020603050405020304" pitchFamily="18" charset="0"/>
                <a:cs typeface="Times New Roman" panose="02020603050405020304" pitchFamily="18" charset="0"/>
              </a:rPr>
              <a:t>involve both cerebral hemispheres and produce a generalized </a:t>
            </a:r>
            <a:r>
              <a:rPr lang="en-IN" sz="3200" dirty="0" smtClean="0">
                <a:latin typeface="Times New Roman" panose="02020603050405020304" pitchFamily="18" charset="0"/>
                <a:cs typeface="Times New Roman" panose="02020603050405020304" pitchFamily="18" charset="0"/>
              </a:rPr>
              <a:t>seizure, usually of </a:t>
            </a:r>
            <a:r>
              <a:rPr lang="en-IN" sz="3200" dirty="0">
                <a:latin typeface="Times New Roman" panose="02020603050405020304" pitchFamily="18" charset="0"/>
                <a:cs typeface="Times New Roman" panose="02020603050405020304" pitchFamily="18" charset="0"/>
              </a:rPr>
              <a:t>the tonic-</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variety </a:t>
            </a:r>
            <a:r>
              <a:rPr lang="en-IN" sz="3200" dirty="0" smtClean="0">
                <a:latin typeface="Times New Roman" panose="02020603050405020304" pitchFamily="18" charset="0"/>
                <a:cs typeface="Times New Roman" panose="02020603050405020304" pitchFamily="18" charset="0"/>
              </a:rPr>
              <a:t>.Secondary generalization </a:t>
            </a:r>
            <a:r>
              <a:rPr lang="en-IN" sz="3200" dirty="0">
                <a:latin typeface="Times New Roman" panose="02020603050405020304" pitchFamily="18" charset="0"/>
                <a:cs typeface="Times New Roman" panose="02020603050405020304" pitchFamily="18" charset="0"/>
              </a:rPr>
              <a:t>is observed </a:t>
            </a:r>
            <a:r>
              <a:rPr lang="en-IN" sz="3200" dirty="0" smtClean="0">
                <a:latin typeface="Times New Roman" panose="02020603050405020304" pitchFamily="18" charset="0"/>
                <a:cs typeface="Times New Roman" panose="02020603050405020304" pitchFamily="18" charset="0"/>
              </a:rPr>
              <a:t>frequently following </a:t>
            </a:r>
            <a:r>
              <a:rPr lang="en-IN" sz="3200" dirty="0">
                <a:latin typeface="Times New Roman" panose="02020603050405020304" pitchFamily="18" charset="0"/>
                <a:cs typeface="Times New Roman" panose="02020603050405020304" pitchFamily="18" charset="0"/>
              </a:rPr>
              <a:t>simple partial </a:t>
            </a:r>
            <a:r>
              <a:rPr lang="en-IN" sz="3200" dirty="0" smtClean="0">
                <a:latin typeface="Times New Roman" panose="02020603050405020304" pitchFamily="18" charset="0"/>
                <a:cs typeface="Times New Roman" panose="02020603050405020304" pitchFamily="18" charset="0"/>
              </a:rPr>
              <a:t>seizures, Especially those </a:t>
            </a:r>
            <a:r>
              <a:rPr lang="en-IN" sz="3200" dirty="0">
                <a:latin typeface="Times New Roman" panose="02020603050405020304" pitchFamily="18" charset="0"/>
                <a:cs typeface="Times New Roman" panose="02020603050405020304" pitchFamily="18" charset="0"/>
              </a:rPr>
              <a:t>with a focus in the frontal lobe, but may also be </a:t>
            </a:r>
            <a:r>
              <a:rPr lang="en-IN" sz="3200" dirty="0" smtClean="0">
                <a:latin typeface="Times New Roman" panose="02020603050405020304" pitchFamily="18" charset="0"/>
                <a:cs typeface="Times New Roman" panose="02020603050405020304" pitchFamily="18" charset="0"/>
              </a:rPr>
              <a:t>associated with </a:t>
            </a:r>
            <a:r>
              <a:rPr lang="en-IN" sz="3200" dirty="0">
                <a:latin typeface="Times New Roman" panose="02020603050405020304" pitchFamily="18" charset="0"/>
                <a:cs typeface="Times New Roman" panose="02020603050405020304" pitchFamily="18" charset="0"/>
              </a:rPr>
              <a:t>partial seizures occurring elsewhere in the brain.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A partial seizure </a:t>
            </a:r>
            <a:r>
              <a:rPr lang="en-IN" sz="3200" dirty="0">
                <a:latin typeface="Times New Roman" panose="02020603050405020304" pitchFamily="18" charset="0"/>
                <a:cs typeface="Times New Roman" panose="02020603050405020304" pitchFamily="18" charset="0"/>
              </a:rPr>
              <a:t>with </a:t>
            </a:r>
            <a:r>
              <a:rPr lang="en-IN" sz="3200" dirty="0" smtClean="0">
                <a:latin typeface="Times New Roman" panose="02020603050405020304" pitchFamily="18" charset="0"/>
                <a:cs typeface="Times New Roman" panose="02020603050405020304" pitchFamily="18" charset="0"/>
              </a:rPr>
              <a:t>secondary generalization </a:t>
            </a:r>
            <a:r>
              <a:rPr lang="en-IN" sz="3200" dirty="0">
                <a:latin typeface="Times New Roman" panose="02020603050405020304" pitchFamily="18" charset="0"/>
                <a:cs typeface="Times New Roman" panose="02020603050405020304" pitchFamily="18" charset="0"/>
              </a:rPr>
              <a:t>is often difficult to </a:t>
            </a:r>
            <a:r>
              <a:rPr lang="en-IN" sz="3200" dirty="0" smtClean="0">
                <a:latin typeface="Times New Roman" panose="02020603050405020304" pitchFamily="18" charset="0"/>
                <a:cs typeface="Times New Roman" panose="02020603050405020304" pitchFamily="18" charset="0"/>
              </a:rPr>
              <a:t>distinguish from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primarily generalized </a:t>
            </a:r>
            <a:r>
              <a:rPr lang="en-IN" sz="3200" dirty="0">
                <a:latin typeface="Times New Roman" panose="02020603050405020304" pitchFamily="18" charset="0"/>
                <a:cs typeface="Times New Roman" panose="02020603050405020304" pitchFamily="18" charset="0"/>
              </a:rPr>
              <a:t>tonic-</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seizure, since</a:t>
            </a:r>
          </a:p>
          <a:p>
            <a:pPr algn="just"/>
            <a:r>
              <a:rPr lang="en-IN" sz="3200" dirty="0">
                <a:latin typeface="Times New Roman" panose="02020603050405020304" pitchFamily="18" charset="0"/>
                <a:cs typeface="Times New Roman" panose="02020603050405020304" pitchFamily="18" charset="0"/>
              </a:rPr>
              <a:t>bystanders tend to emphasize the more dramatic, generalized </a:t>
            </a:r>
            <a:r>
              <a:rPr lang="en-IN" sz="3200" dirty="0" smtClean="0">
                <a:latin typeface="Times New Roman" panose="02020603050405020304" pitchFamily="18" charset="0"/>
                <a:cs typeface="Times New Roman" panose="02020603050405020304" pitchFamily="18" charset="0"/>
              </a:rPr>
              <a:t>convulsive phase </a:t>
            </a:r>
            <a:r>
              <a:rPr lang="en-IN" sz="3200" dirty="0">
                <a:latin typeface="Times New Roman" panose="02020603050405020304" pitchFamily="18" charset="0"/>
                <a:cs typeface="Times New Roman" panose="02020603050405020304" pitchFamily="18" charset="0"/>
              </a:rPr>
              <a:t>of the seizure and overlook the more subtle, focal </a:t>
            </a:r>
            <a:r>
              <a:rPr lang="en-IN" sz="3200" dirty="0" smtClean="0">
                <a:latin typeface="Times New Roman" panose="02020603050405020304" pitchFamily="18" charset="0"/>
                <a:cs typeface="Times New Roman" panose="02020603050405020304" pitchFamily="18" charset="0"/>
              </a:rPr>
              <a:t>symptoms present </a:t>
            </a:r>
            <a:r>
              <a:rPr lang="en-IN" sz="3200" dirty="0">
                <a:latin typeface="Times New Roman" panose="02020603050405020304" pitchFamily="18" charset="0"/>
                <a:cs typeface="Times New Roman" panose="02020603050405020304" pitchFamily="18" charset="0"/>
              </a:rPr>
              <a:t>at onset. </a:t>
            </a:r>
          </a:p>
        </p:txBody>
      </p:sp>
    </p:spTree>
    <p:extLst>
      <p:ext uri="{BB962C8B-B14F-4D97-AF65-F5344CB8AC3E}">
        <p14:creationId xmlns:p14="http://schemas.microsoft.com/office/powerpoint/2010/main" val="26119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1052767"/>
            <a:ext cx="11976847" cy="584775"/>
          </a:xfrm>
          <a:prstGeom prst="rect">
            <a:avLst/>
          </a:prstGeom>
        </p:spPr>
        <p:txBody>
          <a:bodyPr wrap="square">
            <a:spAutoFit/>
          </a:bodyPr>
          <a:lstStyle/>
          <a:p>
            <a:pPr lvl="0" algn="just"/>
            <a:endParaRPr lang="en-IN" sz="3200" dirty="0">
              <a:solidFill>
                <a:prstClr val="white"/>
              </a:solidFill>
              <a:latin typeface="Times New Roman" panose="02020603050405020304" pitchFamily="18" charset="0"/>
              <a:cs typeface="Times New Roman" panose="02020603050405020304" pitchFamily="18" charset="0"/>
            </a:endParaRPr>
          </a:p>
        </p:txBody>
      </p:sp>
      <p:sp>
        <p:nvSpPr>
          <p:cNvPr id="3" name="Rectangle 2"/>
          <p:cNvSpPr/>
          <p:nvPr/>
        </p:nvSpPr>
        <p:spPr>
          <a:xfrm>
            <a:off x="479612" y="2114648"/>
            <a:ext cx="11474823" cy="2062103"/>
          </a:xfrm>
          <a:prstGeom prst="rect">
            <a:avLst/>
          </a:prstGeom>
        </p:spPr>
        <p:txBody>
          <a:bodyPr wrap="square">
            <a:spAutoFit/>
          </a:bodyPr>
          <a:lstStyle/>
          <a:p>
            <a:pPr algn="ctr"/>
            <a:r>
              <a:rPr lang="en-IN" sz="3200" dirty="0">
                <a:latin typeface="Times New Roman" panose="02020603050405020304" pitchFamily="18" charset="0"/>
                <a:cs typeface="Times New Roman" panose="02020603050405020304" pitchFamily="18" charset="0"/>
              </a:rPr>
              <a:t>GENERALIZED SEIZURES</a:t>
            </a:r>
          </a:p>
          <a:p>
            <a:pPr algn="just"/>
            <a:r>
              <a:rPr lang="en-IN" sz="3200" dirty="0">
                <a:latin typeface="Times New Roman" panose="02020603050405020304" pitchFamily="18" charset="0"/>
                <a:cs typeface="Times New Roman" panose="02020603050405020304" pitchFamily="18" charset="0"/>
              </a:rPr>
              <a:t>Generalized seizures are thought to arise at some point in the brain </a:t>
            </a:r>
            <a:r>
              <a:rPr lang="en-IN" sz="3200" dirty="0" smtClean="0">
                <a:latin typeface="Times New Roman" panose="02020603050405020304" pitchFamily="18" charset="0"/>
                <a:cs typeface="Times New Roman" panose="02020603050405020304" pitchFamily="18" charset="0"/>
              </a:rPr>
              <a:t>but immediately </a:t>
            </a:r>
            <a:r>
              <a:rPr lang="en-IN" sz="3200" dirty="0">
                <a:latin typeface="Times New Roman" panose="02020603050405020304" pitchFamily="18" charset="0"/>
                <a:cs typeface="Times New Roman" panose="02020603050405020304" pitchFamily="18" charset="0"/>
              </a:rPr>
              <a:t>and rapidly engage neuronal networks in both </a:t>
            </a:r>
            <a:r>
              <a:rPr lang="en-IN" sz="3200" dirty="0" smtClean="0">
                <a:latin typeface="Times New Roman" panose="02020603050405020304" pitchFamily="18" charset="0"/>
                <a:cs typeface="Times New Roman" panose="02020603050405020304" pitchFamily="18" charset="0"/>
              </a:rPr>
              <a:t>cerebral hemispheres</a:t>
            </a:r>
            <a:r>
              <a:rPr lang="en-IN"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4597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41631" y="1482770"/>
            <a:ext cx="5946875" cy="584775"/>
          </a:xfrm>
          <a:prstGeom prst="rect">
            <a:avLst/>
          </a:prstGeom>
        </p:spPr>
        <p:txBody>
          <a:bodyPr wrap="square">
            <a:spAutoFit/>
          </a:bodyPr>
          <a:lstStyle/>
          <a:p>
            <a:pPr lvl="0"/>
            <a:r>
              <a:rPr lang="en-IN" sz="3200" dirty="0" smtClean="0">
                <a:latin typeface="Times New Roman" panose="02020603050405020304" pitchFamily="18" charset="0"/>
                <a:cs typeface="Times New Roman" panose="02020603050405020304" pitchFamily="18" charset="0"/>
              </a:rPr>
              <a:t>TYPICAL ABSENCE SEIZURES</a:t>
            </a: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129986" y="2191870"/>
            <a:ext cx="11954436" cy="4462760"/>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Characterized by:</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Sudden, </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Brief lapses of consciousness without loss of postural control.</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The seizure typically lasts for only seconds, consciousness returns as suddenly as it was lost, and there is no postictal confusion.</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Absence seizures are usually, accompanied by subtle, bilateral motor signs such as rapid blinking of the eyelids, chewing movements, or small-amplitude, </a:t>
            </a:r>
            <a:r>
              <a:rPr lang="en-IN" sz="3200" dirty="0" err="1" smtClean="0">
                <a:latin typeface="Times New Roman" panose="02020603050405020304" pitchFamily="18" charset="0"/>
                <a:cs typeface="Times New Roman" panose="02020603050405020304" pitchFamily="18" charset="0"/>
              </a:rPr>
              <a:t>clonic</a:t>
            </a:r>
            <a:r>
              <a:rPr lang="en-IN" sz="3200" dirty="0" smtClean="0">
                <a:latin typeface="Times New Roman" panose="02020603050405020304" pitchFamily="18" charset="0"/>
                <a:cs typeface="Times New Roman" panose="02020603050405020304" pitchFamily="18" charset="0"/>
              </a:rPr>
              <a:t> movements of the hands.</a:t>
            </a:r>
          </a:p>
          <a:p>
            <a:pPr algn="just"/>
            <a:endParaRPr lang="en-IN" sz="2800" dirty="0">
              <a:latin typeface="Times New Roman" panose="02020603050405020304" pitchFamily="18" charset="0"/>
              <a:cs typeface="Times New Roman" panose="02020603050405020304" pitchFamily="18" charset="0"/>
            </a:endParaRPr>
          </a:p>
        </p:txBody>
      </p:sp>
      <p:sp>
        <p:nvSpPr>
          <p:cNvPr id="4" name="Rectangle 3"/>
          <p:cNvSpPr/>
          <p:nvPr/>
        </p:nvSpPr>
        <p:spPr>
          <a:xfrm>
            <a:off x="3653115" y="543445"/>
            <a:ext cx="4068743" cy="584775"/>
          </a:xfrm>
          <a:prstGeom prst="rect">
            <a:avLst/>
          </a:prstGeom>
        </p:spPr>
        <p:txBody>
          <a:bodyPr wrap="none">
            <a:spAutoFit/>
          </a:bodyPr>
          <a:lstStyle/>
          <a:p>
            <a:pPr algn="ctr"/>
            <a:r>
              <a:rPr lang="en-IN" sz="3200" dirty="0">
                <a:solidFill>
                  <a:srgbClr val="FFC000"/>
                </a:solidFill>
                <a:latin typeface="Times New Roman" panose="02020603050405020304" pitchFamily="18" charset="0"/>
                <a:cs typeface="Times New Roman" panose="02020603050405020304" pitchFamily="18" charset="0"/>
              </a:rPr>
              <a:t>ABSENCE SEIZURES</a:t>
            </a:r>
            <a:endParaRPr lang="en-IN" dirty="0">
              <a:solidFill>
                <a:srgbClr val="FFC000"/>
              </a:solidFill>
            </a:endParaRPr>
          </a:p>
        </p:txBody>
      </p:sp>
    </p:spTree>
    <p:extLst>
      <p:ext uri="{BB962C8B-B14F-4D97-AF65-F5344CB8AC3E}">
        <p14:creationId xmlns:p14="http://schemas.microsoft.com/office/powerpoint/2010/main" val="1585533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30" y="1734670"/>
            <a:ext cx="11887200" cy="4031873"/>
          </a:xfrm>
          <a:prstGeom prst="rect">
            <a:avLst/>
          </a:prstGeom>
        </p:spPr>
        <p:txBody>
          <a:bodyPr wrap="square">
            <a:spAutoFit/>
          </a:bodyPr>
          <a:lstStyle/>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Associated with a genetically, onset usually in childhood (ages 4–8 years) or early adolescence and are the main seizure type in 15–20% of children with epilepsy. </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The seizures can occur hundreds of times per day, but the child may be unaware of or unable to convey their existence. </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The first clue to absence epilepsy is often unexplained “daydreaming” and a decline in school performance recognized by a teacher.</a:t>
            </a:r>
            <a:endParaRPr lang="en-IN"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279113" y="245640"/>
            <a:ext cx="5946875" cy="1077218"/>
          </a:xfrm>
          <a:prstGeom prst="rect">
            <a:avLst/>
          </a:prstGeom>
        </p:spPr>
        <p:txBody>
          <a:bodyPr wrap="square">
            <a:spAutoFit/>
          </a:bodyPr>
          <a:lstStyle/>
          <a:p>
            <a:pPr lvl="0"/>
            <a:r>
              <a:rPr lang="en-IN" sz="3200" dirty="0" smtClean="0">
                <a:latin typeface="Times New Roman" panose="02020603050405020304" pitchFamily="18" charset="0"/>
                <a:cs typeface="Times New Roman" panose="02020603050405020304" pitchFamily="18" charset="0"/>
              </a:rPr>
              <a:t>TYPICAL ABSENCE SEIZURES (</a:t>
            </a:r>
            <a:r>
              <a:rPr lang="en-IN" sz="3200" dirty="0" err="1" smtClean="0">
                <a:latin typeface="Times New Roman" panose="02020603050405020304" pitchFamily="18" charset="0"/>
                <a:cs typeface="Times New Roman" panose="02020603050405020304" pitchFamily="18" charset="0"/>
              </a:rPr>
              <a:t>con’t</a:t>
            </a:r>
            <a:r>
              <a:rPr lang="en-IN" sz="3200" dirty="0" smtClean="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7487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7555" y="2606983"/>
            <a:ext cx="9404723" cy="1400530"/>
          </a:xfrm>
        </p:spPr>
        <p:txBody>
          <a:bodyPr/>
          <a:lstStyle/>
          <a:p>
            <a:pPr algn="ctr"/>
            <a:r>
              <a:rPr lang="en-IN" sz="5400" dirty="0" smtClean="0">
                <a:latin typeface="Times New Roman" panose="02020603050405020304" pitchFamily="18" charset="0"/>
                <a:cs typeface="Times New Roman" panose="02020603050405020304" pitchFamily="18" charset="0"/>
              </a:rPr>
              <a:t>Seizures &amp; Epilepsy</a:t>
            </a:r>
            <a:endParaRPr lang="en-IN"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607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071" y="2139661"/>
            <a:ext cx="11537575" cy="1569660"/>
          </a:xfrm>
          <a:prstGeom prst="rect">
            <a:avLst/>
          </a:prstGeom>
        </p:spPr>
        <p:txBody>
          <a:bodyPr wrap="square">
            <a:spAutoFit/>
          </a:bodyPr>
          <a:lstStyle/>
          <a:p>
            <a:pPr algn="just"/>
            <a:r>
              <a:rPr lang="en-IN" sz="3200" dirty="0">
                <a:latin typeface="Times New Roman" panose="02020603050405020304" pitchFamily="18" charset="0"/>
                <a:cs typeface="Times New Roman" panose="02020603050405020304" pitchFamily="18" charset="0"/>
              </a:rPr>
              <a:t>The </a:t>
            </a:r>
            <a:r>
              <a:rPr lang="en-IN" sz="3200" dirty="0" err="1">
                <a:latin typeface="Times New Roman" panose="02020603050405020304" pitchFamily="18" charset="0"/>
                <a:cs typeface="Times New Roman" panose="02020603050405020304" pitchFamily="18" charset="0"/>
              </a:rPr>
              <a:t>electrophysiologic</a:t>
            </a:r>
            <a:r>
              <a:rPr lang="en-IN" sz="3200" dirty="0">
                <a:latin typeface="Times New Roman" panose="02020603050405020304" pitchFamily="18" charset="0"/>
                <a:cs typeface="Times New Roman" panose="02020603050405020304" pitchFamily="18" charset="0"/>
              </a:rPr>
              <a:t> hallmark of typical absence seizures is a </a:t>
            </a:r>
            <a:r>
              <a:rPr lang="en-IN" sz="3200" dirty="0" smtClean="0">
                <a:latin typeface="Times New Roman" panose="02020603050405020304" pitchFamily="18" charset="0"/>
                <a:cs typeface="Times New Roman" panose="02020603050405020304" pitchFamily="18" charset="0"/>
              </a:rPr>
              <a:t>generalized, symmetric</a:t>
            </a:r>
            <a:r>
              <a:rPr lang="en-IN" sz="3200" dirty="0">
                <a:latin typeface="Times New Roman" panose="02020603050405020304" pitchFamily="18" charset="0"/>
                <a:cs typeface="Times New Roman" panose="02020603050405020304" pitchFamily="18" charset="0"/>
              </a:rPr>
              <a:t>, 3-Hz spike-and-wave discharge that begins </a:t>
            </a:r>
            <a:r>
              <a:rPr lang="en-IN" sz="3200" dirty="0" smtClean="0">
                <a:latin typeface="Times New Roman" panose="02020603050405020304" pitchFamily="18" charset="0"/>
                <a:cs typeface="Times New Roman" panose="02020603050405020304" pitchFamily="18" charset="0"/>
              </a:rPr>
              <a:t>and ends </a:t>
            </a:r>
            <a:r>
              <a:rPr lang="en-IN" sz="3200" dirty="0">
                <a:latin typeface="Times New Roman" panose="02020603050405020304" pitchFamily="18" charset="0"/>
                <a:cs typeface="Times New Roman" panose="02020603050405020304" pitchFamily="18" charset="0"/>
              </a:rPr>
              <a:t>suddenly, superimposed on a normal EEG background.</a:t>
            </a:r>
          </a:p>
        </p:txBody>
      </p:sp>
      <p:sp>
        <p:nvSpPr>
          <p:cNvPr id="5" name="Rectangle 4"/>
          <p:cNvSpPr/>
          <p:nvPr/>
        </p:nvSpPr>
        <p:spPr>
          <a:xfrm>
            <a:off x="279113" y="245640"/>
            <a:ext cx="7506734" cy="1077218"/>
          </a:xfrm>
          <a:prstGeom prst="rect">
            <a:avLst/>
          </a:prstGeom>
        </p:spPr>
        <p:txBody>
          <a:bodyPr wrap="square">
            <a:spAutoFit/>
          </a:bodyPr>
          <a:lstStyle/>
          <a:p>
            <a:pPr lvl="0"/>
            <a:r>
              <a:rPr lang="en-IN" sz="3200" dirty="0" smtClean="0">
                <a:latin typeface="Times New Roman" panose="02020603050405020304" pitchFamily="18" charset="0"/>
                <a:cs typeface="Times New Roman" panose="02020603050405020304" pitchFamily="18" charset="0"/>
              </a:rPr>
              <a:t>TYPICAL ABSENCE SEIZURES</a:t>
            </a:r>
            <a:r>
              <a:rPr lang="en-IN" sz="3200" dirty="0">
                <a:solidFill>
                  <a:prstClr val="white"/>
                </a:solidFill>
                <a:latin typeface="Times New Roman" panose="02020603050405020304" pitchFamily="18" charset="0"/>
                <a:cs typeface="Times New Roman" panose="02020603050405020304" pitchFamily="18" charset="0"/>
              </a:rPr>
              <a:t>(</a:t>
            </a:r>
            <a:r>
              <a:rPr lang="en-IN" sz="3200" dirty="0" err="1">
                <a:solidFill>
                  <a:prstClr val="white"/>
                </a:solidFill>
                <a:latin typeface="Times New Roman" panose="02020603050405020304" pitchFamily="18" charset="0"/>
                <a:cs typeface="Times New Roman" panose="02020603050405020304" pitchFamily="18" charset="0"/>
              </a:rPr>
              <a:t>con’t</a:t>
            </a:r>
            <a:r>
              <a:rPr lang="en-IN" sz="3200" dirty="0">
                <a:solidFill>
                  <a:prstClr val="white"/>
                </a:solidFill>
                <a:latin typeface="Times New Roman" panose="02020603050405020304" pitchFamily="18" charset="0"/>
                <a:cs typeface="Times New Roman" panose="02020603050405020304" pitchFamily="18" charset="0"/>
              </a:rPr>
              <a:t>)</a:t>
            </a:r>
          </a:p>
          <a:p>
            <a:pPr lvl="0"/>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001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13765" y="234208"/>
            <a:ext cx="6115777" cy="584775"/>
          </a:xfrm>
          <a:prstGeom prst="rect">
            <a:avLst/>
          </a:prstGeom>
        </p:spPr>
        <p:txBody>
          <a:bodyPr wrap="none">
            <a:spAutoFit/>
          </a:bodyPr>
          <a:lstStyle/>
          <a:p>
            <a:r>
              <a:rPr lang="en-IN" sz="3200" dirty="0" smtClean="0">
                <a:solidFill>
                  <a:srgbClr val="FFFF00"/>
                </a:solidFill>
                <a:latin typeface="Times New Roman" panose="02020603050405020304" pitchFamily="18" charset="0"/>
                <a:cs typeface="Times New Roman" panose="02020603050405020304" pitchFamily="18" charset="0"/>
              </a:rPr>
              <a:t>ATYPICAL ABSENCE SEIZURES</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0" y="1169894"/>
            <a:ext cx="12192000" cy="4524315"/>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patients </a:t>
            </a:r>
            <a:r>
              <a:rPr lang="en-IN" sz="3200" dirty="0">
                <a:latin typeface="Times New Roman" panose="02020603050405020304" pitchFamily="18" charset="0"/>
                <a:cs typeface="Times New Roman" panose="02020603050405020304" pitchFamily="18" charset="0"/>
              </a:rPr>
              <a:t>with extensive bilateral brain disease have a variation </a:t>
            </a:r>
            <a:r>
              <a:rPr lang="en-IN" sz="3200" dirty="0" smtClean="0">
                <a:latin typeface="Times New Roman" panose="02020603050405020304" pitchFamily="18" charset="0"/>
                <a:cs typeface="Times New Roman" panose="02020603050405020304" pitchFamily="18" charset="0"/>
              </a:rPr>
              <a:t>of absence </a:t>
            </a:r>
            <a:r>
              <a:rPr lang="en-IN" sz="3200" dirty="0">
                <a:latin typeface="Times New Roman" panose="02020603050405020304" pitchFamily="18" charset="0"/>
                <a:cs typeface="Times New Roman" panose="02020603050405020304" pitchFamily="18" charset="0"/>
              </a:rPr>
              <a:t>seizures known as </a:t>
            </a:r>
            <a:r>
              <a:rPr lang="en-IN" sz="3200" dirty="0" smtClean="0">
                <a:latin typeface="Times New Roman" panose="02020603050405020304" pitchFamily="18" charset="0"/>
                <a:cs typeface="Times New Roman" panose="02020603050405020304" pitchFamily="18" charset="0"/>
              </a:rPr>
              <a:t>Atypical Absence Seizures.</a:t>
            </a:r>
          </a:p>
          <a:p>
            <a:pPr algn="just"/>
            <a:endParaRPr lang="en-IN" sz="3200" dirty="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lapse of consciousness is usually of </a:t>
            </a:r>
            <a:r>
              <a:rPr lang="en-IN" sz="3200" dirty="0" smtClean="0">
                <a:latin typeface="Times New Roman" panose="02020603050405020304" pitchFamily="18" charset="0"/>
                <a:cs typeface="Times New Roman" panose="02020603050405020304" pitchFamily="18" charset="0"/>
              </a:rPr>
              <a:t>longer duration </a:t>
            </a:r>
            <a:r>
              <a:rPr lang="en-IN" sz="3200" dirty="0">
                <a:latin typeface="Times New Roman" panose="02020603050405020304" pitchFamily="18" charset="0"/>
                <a:cs typeface="Times New Roman" panose="02020603050405020304" pitchFamily="18" charset="0"/>
              </a:rPr>
              <a:t>and less abrupt in onset and cessation, and the seizure </a:t>
            </a:r>
            <a:r>
              <a:rPr lang="en-IN" sz="3200" dirty="0" smtClean="0">
                <a:latin typeface="Times New Roman" panose="02020603050405020304" pitchFamily="18" charset="0"/>
                <a:cs typeface="Times New Roman" panose="02020603050405020304" pitchFamily="18" charset="0"/>
              </a:rPr>
              <a:t>is accompanied </a:t>
            </a:r>
            <a:r>
              <a:rPr lang="en-IN" sz="3200" dirty="0">
                <a:latin typeface="Times New Roman" panose="02020603050405020304" pitchFamily="18" charset="0"/>
                <a:cs typeface="Times New Roman" panose="02020603050405020304" pitchFamily="18" charset="0"/>
              </a:rPr>
              <a:t>by more obvious motor signs that may include focal </a:t>
            </a:r>
            <a:r>
              <a:rPr lang="en-IN" sz="3200" dirty="0" smtClean="0">
                <a:latin typeface="Times New Roman" panose="02020603050405020304" pitchFamily="18" charset="0"/>
                <a:cs typeface="Times New Roman" panose="02020603050405020304" pitchFamily="18" charset="0"/>
              </a:rPr>
              <a:t>or lateralizing </a:t>
            </a:r>
            <a:r>
              <a:rPr lang="en-IN" sz="3200" dirty="0">
                <a:latin typeface="Times New Roman" panose="02020603050405020304" pitchFamily="18" charset="0"/>
                <a:cs typeface="Times New Roman" panose="02020603050405020304" pitchFamily="18" charset="0"/>
              </a:rPr>
              <a:t>features. </a:t>
            </a:r>
            <a:endParaRPr lang="en-IN" sz="3200" dirty="0" smtClean="0">
              <a:latin typeface="Times New Roman" panose="02020603050405020304" pitchFamily="18" charset="0"/>
              <a:cs typeface="Times New Roman" panose="02020603050405020304" pitchFamily="18" charset="0"/>
            </a:endParaRPr>
          </a:p>
          <a:p>
            <a:pPr algn="just"/>
            <a:endParaRPr lang="en-IN" sz="3200" dirty="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EEG shows a generalized, slow </a:t>
            </a:r>
            <a:r>
              <a:rPr lang="en-IN" sz="3200" dirty="0" smtClean="0">
                <a:latin typeface="Times New Roman" panose="02020603050405020304" pitchFamily="18" charset="0"/>
                <a:cs typeface="Times New Roman" panose="02020603050405020304" pitchFamily="18" charset="0"/>
              </a:rPr>
              <a:t>spike-and wave pattern </a:t>
            </a:r>
            <a:r>
              <a:rPr lang="en-IN" sz="3200" dirty="0">
                <a:latin typeface="Times New Roman" panose="02020603050405020304" pitchFamily="18" charset="0"/>
                <a:cs typeface="Times New Roman" panose="02020603050405020304" pitchFamily="18" charset="0"/>
              </a:rPr>
              <a:t>with a frequency of ≤2.5 per second, as well as </a:t>
            </a:r>
            <a:r>
              <a:rPr lang="en-IN" sz="3200" dirty="0" smtClean="0">
                <a:latin typeface="Times New Roman" panose="02020603050405020304" pitchFamily="18" charset="0"/>
                <a:cs typeface="Times New Roman" panose="02020603050405020304" pitchFamily="18" charset="0"/>
              </a:rPr>
              <a:t>other abnormal </a:t>
            </a:r>
            <a:r>
              <a:rPr lang="en-IN" sz="3200" dirty="0">
                <a:latin typeface="Times New Roman" panose="02020603050405020304" pitchFamily="18" charset="0"/>
                <a:cs typeface="Times New Roman" panose="02020603050405020304" pitchFamily="18" charset="0"/>
              </a:rPr>
              <a:t>activity.</a:t>
            </a:r>
          </a:p>
        </p:txBody>
      </p:sp>
    </p:spTree>
    <p:extLst>
      <p:ext uri="{BB962C8B-B14F-4D97-AF65-F5344CB8AC3E}">
        <p14:creationId xmlns:p14="http://schemas.microsoft.com/office/powerpoint/2010/main" val="474953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40" y="658908"/>
            <a:ext cx="11618259" cy="5509200"/>
          </a:xfrm>
          <a:prstGeom prst="rect">
            <a:avLst/>
          </a:prstGeom>
        </p:spPr>
        <p:txBody>
          <a:bodyPr wrap="square">
            <a:spAutoFit/>
          </a:bodyPr>
          <a:lstStyle/>
          <a:p>
            <a:r>
              <a:rPr lang="en-IN" sz="3200" b="1" dirty="0">
                <a:solidFill>
                  <a:srgbClr val="FFFF00"/>
                </a:solidFill>
                <a:latin typeface="Times New Roman" panose="02020603050405020304" pitchFamily="18" charset="0"/>
                <a:cs typeface="Times New Roman" panose="02020603050405020304" pitchFamily="18" charset="0"/>
              </a:rPr>
              <a:t>FEATURES OF PETIT </a:t>
            </a:r>
            <a:r>
              <a:rPr lang="en-IN" sz="3200" b="1" dirty="0" smtClean="0">
                <a:solidFill>
                  <a:srgbClr val="FFFF00"/>
                </a:solidFill>
                <a:latin typeface="Times New Roman" panose="02020603050405020304" pitchFamily="18" charset="0"/>
                <a:cs typeface="Times New Roman" panose="02020603050405020304" pitchFamily="18" charset="0"/>
              </a:rPr>
              <a:t>MAL (ABSENCE</a:t>
            </a:r>
            <a:r>
              <a:rPr lang="en-IN" sz="3200" b="1" dirty="0">
                <a:solidFill>
                  <a:srgbClr val="FFFF00"/>
                </a:solidFill>
                <a:latin typeface="Times New Roman" panose="02020603050405020304" pitchFamily="18" charset="0"/>
                <a:cs typeface="Times New Roman" panose="02020603050405020304" pitchFamily="18" charset="0"/>
              </a:rPr>
              <a:t>) SEIZURE</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Sudden </a:t>
            </a:r>
            <a:r>
              <a:rPr lang="en-IN" sz="3200" dirty="0">
                <a:latin typeface="Times New Roman" panose="02020603050405020304" pitchFamily="18" charset="0"/>
                <a:cs typeface="Times New Roman" panose="02020603050405020304" pitchFamily="18" charset="0"/>
              </a:rPr>
              <a:t>loss of consciousness without loss of </a:t>
            </a:r>
            <a:r>
              <a:rPr lang="en-IN" sz="3200" dirty="0" smtClean="0">
                <a:latin typeface="Times New Roman" panose="02020603050405020304" pitchFamily="18" charset="0"/>
                <a:cs typeface="Times New Roman" panose="02020603050405020304" pitchFamily="18" charset="0"/>
              </a:rPr>
              <a:t>postural control </a:t>
            </a:r>
            <a:r>
              <a:rPr lang="en-IN" sz="3200" dirty="0">
                <a:latin typeface="Times New Roman" panose="02020603050405020304" pitchFamily="18" charset="0"/>
                <a:cs typeface="Times New Roman" panose="02020603050405020304" pitchFamily="18" charset="0"/>
              </a:rPr>
              <a:t>is the cardinal sign.</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seizure activity lasts for a few seconds.</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Consciousness </a:t>
            </a:r>
            <a:r>
              <a:rPr lang="en-IN" sz="3200" dirty="0">
                <a:latin typeface="Times New Roman" panose="02020603050405020304" pitchFamily="18" charset="0"/>
                <a:cs typeface="Times New Roman" panose="02020603050405020304" pitchFamily="18" charset="0"/>
              </a:rPr>
              <a:t>returns as suddenly as it is lost </a:t>
            </a:r>
            <a:r>
              <a:rPr lang="en-IN" sz="3200" dirty="0" smtClean="0">
                <a:latin typeface="Times New Roman" panose="02020603050405020304" pitchFamily="18" charset="0"/>
                <a:cs typeface="Times New Roman" panose="02020603050405020304" pitchFamily="18" charset="0"/>
              </a:rPr>
              <a:t>without any </a:t>
            </a:r>
            <a:r>
              <a:rPr lang="en-IN" sz="3200" dirty="0">
                <a:latin typeface="Times New Roman" panose="02020603050405020304" pitchFamily="18" charset="0"/>
                <a:cs typeface="Times New Roman" panose="02020603050405020304" pitchFamily="18" charset="0"/>
              </a:rPr>
              <a:t>postictal confusion.</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May </a:t>
            </a:r>
            <a:r>
              <a:rPr lang="en-IN" sz="3200" dirty="0">
                <a:latin typeface="Times New Roman" panose="02020603050405020304" pitchFamily="18" charset="0"/>
                <a:cs typeface="Times New Roman" panose="02020603050405020304" pitchFamily="18" charset="0"/>
              </a:rPr>
              <a:t>be associated with subtle motor sign (</a:t>
            </a:r>
            <a:r>
              <a:rPr lang="en-IN" sz="3200" dirty="0" smtClean="0">
                <a:latin typeface="Times New Roman" panose="02020603050405020304" pitchFamily="18" charset="0"/>
                <a:cs typeface="Times New Roman" panose="02020603050405020304" pitchFamily="18" charset="0"/>
              </a:rPr>
              <a:t>rapid blinking</a:t>
            </a:r>
            <a:r>
              <a:rPr lang="en-IN" sz="3200" dirty="0">
                <a:latin typeface="Times New Roman" panose="02020603050405020304" pitchFamily="18" charset="0"/>
                <a:cs typeface="Times New Roman" panose="02020603050405020304" pitchFamily="18" charset="0"/>
              </a:rPr>
              <a:t>, chewing and </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movement of hand).</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May </a:t>
            </a:r>
            <a:r>
              <a:rPr lang="en-IN" sz="3200" dirty="0">
                <a:latin typeface="Times New Roman" panose="02020603050405020304" pitchFamily="18" charset="0"/>
                <a:cs typeface="Times New Roman" panose="02020603050405020304" pitchFamily="18" charset="0"/>
              </a:rPr>
              <a:t>occur hundred times per day and begins in </a:t>
            </a:r>
            <a:r>
              <a:rPr lang="en-IN" sz="3200" dirty="0" smtClean="0">
                <a:latin typeface="Times New Roman" panose="02020603050405020304" pitchFamily="18" charset="0"/>
                <a:cs typeface="Times New Roman" panose="02020603050405020304" pitchFamily="18" charset="0"/>
              </a:rPr>
              <a:t>school life</a:t>
            </a:r>
            <a:r>
              <a:rPr lang="en-IN" sz="3200" dirty="0">
                <a:latin typeface="Times New Roman" panose="02020603050405020304" pitchFamily="18" charset="0"/>
                <a:cs typeface="Times New Roman" panose="02020603050405020304" pitchFamily="18" charset="0"/>
              </a:rPr>
              <a:t>.</a:t>
            </a:r>
          </a:p>
          <a:p>
            <a:pPr marL="457200" indent="-457200">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Evidenced </a:t>
            </a:r>
            <a:r>
              <a:rPr lang="en-IN" sz="3200" dirty="0">
                <a:latin typeface="Times New Roman" panose="02020603050405020304" pitchFamily="18" charset="0"/>
                <a:cs typeface="Times New Roman" panose="02020603050405020304" pitchFamily="18" charset="0"/>
              </a:rPr>
              <a:t>by unexplained daydreaming and decline </a:t>
            </a:r>
            <a:r>
              <a:rPr lang="en-IN" sz="3200" dirty="0" smtClean="0">
                <a:latin typeface="Times New Roman" panose="02020603050405020304" pitchFamily="18" charset="0"/>
                <a:cs typeface="Times New Roman" panose="02020603050405020304" pitchFamily="18" charset="0"/>
              </a:rPr>
              <a:t>in school </a:t>
            </a:r>
            <a:r>
              <a:rPr lang="en-IN" sz="3200" dirty="0">
                <a:latin typeface="Times New Roman" panose="02020603050405020304" pitchFamily="18" charset="0"/>
                <a:cs typeface="Times New Roman" panose="02020603050405020304" pitchFamily="18" charset="0"/>
              </a:rPr>
              <a:t>performance</a:t>
            </a:r>
            <a:r>
              <a:rPr lang="en-IN" sz="1000" dirty="0">
                <a:latin typeface="UtopiaStd-Regular"/>
              </a:rPr>
              <a:t>.</a:t>
            </a:r>
            <a:endParaRPr lang="en-IN" dirty="0"/>
          </a:p>
        </p:txBody>
      </p:sp>
    </p:spTree>
    <p:extLst>
      <p:ext uri="{BB962C8B-B14F-4D97-AF65-F5344CB8AC3E}">
        <p14:creationId xmlns:p14="http://schemas.microsoft.com/office/powerpoint/2010/main" val="1326515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2046" y="1089211"/>
            <a:ext cx="11819965" cy="5509200"/>
          </a:xfrm>
          <a:prstGeom prst="rect">
            <a:avLst/>
          </a:prstGeom>
        </p:spPr>
        <p:txBody>
          <a:bodyPr wrap="square">
            <a:spAutoFit/>
          </a:bodyPr>
          <a:lstStyle/>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Characterized by sudden loss of postural muscle tone lasting 1–2 s.</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Consciousness is briefly impaired. </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No postictal confusion. </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Cause only a quick head drop or nodding movement.</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Objects may be dropped.</a:t>
            </a:r>
          </a:p>
          <a:p>
            <a:pPr marL="457200" indent="-457200" algn="just">
              <a:buFont typeface="Wingdings" panose="05000000000000000000" pitchFamily="2" charset="2"/>
              <a:buChar char="§"/>
            </a:pPr>
            <a:r>
              <a:rPr lang="en-IN" sz="3200" dirty="0" smtClean="0">
                <a:latin typeface="Times New Roman" panose="02020603050405020304" pitchFamily="18" charset="0"/>
                <a:cs typeface="Times New Roman" panose="02020603050405020304" pitchFamily="18" charset="0"/>
              </a:rPr>
              <a:t>Seizure will cause the patient to collapse. Is risk of direct head injury with the fall.</a:t>
            </a:r>
          </a:p>
          <a:p>
            <a:pPr algn="just"/>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EEG shows brief, generalized spike-and-wave discharges followed</a:t>
            </a:r>
          </a:p>
          <a:p>
            <a:pPr algn="just"/>
            <a:r>
              <a:rPr lang="en-IN" sz="3200" dirty="0">
                <a:latin typeface="Times New Roman" panose="02020603050405020304" pitchFamily="18" charset="0"/>
                <a:cs typeface="Times New Roman" panose="02020603050405020304" pitchFamily="18" charset="0"/>
              </a:rPr>
              <a:t>immediately by diffuse slow waves that correlate with the loss of</a:t>
            </a:r>
          </a:p>
          <a:p>
            <a:pPr algn="just"/>
            <a:r>
              <a:rPr lang="en-IN" sz="3200" dirty="0">
                <a:latin typeface="Times New Roman" panose="02020603050405020304" pitchFamily="18" charset="0"/>
                <a:cs typeface="Times New Roman" panose="02020603050405020304" pitchFamily="18" charset="0"/>
              </a:rPr>
              <a:t>muscle tone.</a:t>
            </a:r>
          </a:p>
        </p:txBody>
      </p:sp>
      <p:sp>
        <p:nvSpPr>
          <p:cNvPr id="4" name="Rectangle 3"/>
          <p:cNvSpPr/>
          <p:nvPr/>
        </p:nvSpPr>
        <p:spPr>
          <a:xfrm>
            <a:off x="3907737" y="97577"/>
            <a:ext cx="3236784" cy="646331"/>
          </a:xfrm>
          <a:prstGeom prst="rect">
            <a:avLst/>
          </a:prstGeom>
        </p:spPr>
        <p:txBody>
          <a:bodyPr wrap="none">
            <a:spAutoFit/>
          </a:bodyPr>
          <a:lstStyle/>
          <a:p>
            <a:r>
              <a:rPr lang="en-IN" sz="3600" u="sng" dirty="0">
                <a:solidFill>
                  <a:srgbClr val="FFFF00"/>
                </a:solidFill>
                <a:latin typeface="Times New Roman" panose="02020603050405020304" pitchFamily="18" charset="0"/>
                <a:cs typeface="Times New Roman" panose="02020603050405020304" pitchFamily="18" charset="0"/>
              </a:rPr>
              <a:t>Atonic Seizures </a:t>
            </a:r>
            <a:endParaRPr lang="en-IN" sz="3600" dirty="0">
              <a:solidFill>
                <a:srgbClr val="FFFF00"/>
              </a:solidFill>
            </a:endParaRPr>
          </a:p>
        </p:txBody>
      </p:sp>
    </p:spTree>
    <p:extLst>
      <p:ext uri="{BB962C8B-B14F-4D97-AF65-F5344CB8AC3E}">
        <p14:creationId xmlns:p14="http://schemas.microsoft.com/office/powerpoint/2010/main" val="1527516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5835" y="954743"/>
            <a:ext cx="5607423" cy="5664668"/>
          </a:xfrm>
        </p:spPr>
        <p:txBody>
          <a:bodyPr>
            <a:normAutofit/>
          </a:bodyPr>
          <a:lstStyle/>
          <a:p>
            <a:pPr marL="0" indent="0">
              <a:buNone/>
            </a:pPr>
            <a:r>
              <a:rPr lang="en-IN" sz="3600" dirty="0" smtClean="0">
                <a:solidFill>
                  <a:srgbClr val="FFFF00"/>
                </a:solidFill>
                <a:latin typeface="Times New Roman" panose="02020603050405020304" pitchFamily="18" charset="0"/>
                <a:cs typeface="Times New Roman" panose="02020603050405020304" pitchFamily="18" charset="0"/>
              </a:rPr>
              <a:t>Clonic:</a:t>
            </a:r>
          </a:p>
          <a:p>
            <a:pPr marL="0" indent="0">
              <a:buNone/>
            </a:pPr>
            <a:r>
              <a:rPr lang="en-IN" sz="3600" dirty="0" smtClean="0">
                <a:latin typeface="Times New Roman" panose="02020603050405020304" pitchFamily="18" charset="0"/>
                <a:cs typeface="Times New Roman" panose="02020603050405020304" pitchFamily="18" charset="0"/>
              </a:rPr>
              <a:t>Rhythmic jerking movements of arms or legs. May seen with generalized seizures.</a:t>
            </a:r>
            <a:endParaRPr lang="en-IN" sz="3600"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6400800" y="954743"/>
            <a:ext cx="5620870" cy="5664668"/>
          </a:xfrm>
        </p:spPr>
        <p:txBody>
          <a:bodyPr>
            <a:normAutofit/>
          </a:bodyPr>
          <a:lstStyle/>
          <a:p>
            <a:pPr marL="0" indent="0">
              <a:buNone/>
            </a:pPr>
            <a:r>
              <a:rPr lang="en-IN" sz="3600" dirty="0" smtClean="0">
                <a:solidFill>
                  <a:srgbClr val="FFFF00"/>
                </a:solidFill>
                <a:latin typeface="Times New Roman" panose="02020603050405020304" pitchFamily="18" charset="0"/>
                <a:cs typeface="Times New Roman" panose="02020603050405020304" pitchFamily="18" charset="0"/>
              </a:rPr>
              <a:t>Tonic:</a:t>
            </a:r>
          </a:p>
          <a:p>
            <a:pPr marL="0" indent="0">
              <a:buNone/>
            </a:pPr>
            <a:r>
              <a:rPr lang="en-IN" sz="3600" dirty="0" smtClean="0">
                <a:latin typeface="Times New Roman" panose="02020603050405020304" pitchFamily="18" charset="0"/>
                <a:cs typeface="Times New Roman" panose="02020603050405020304" pitchFamily="18" charset="0"/>
              </a:rPr>
              <a:t>Sudden stiffening movements of the </a:t>
            </a:r>
            <a:r>
              <a:rPr lang="en-IN" sz="3600" dirty="0" err="1" smtClean="0">
                <a:latin typeface="Times New Roman" panose="02020603050405020304" pitchFamily="18" charset="0"/>
                <a:cs typeface="Times New Roman" panose="02020603050405020304" pitchFamily="18" charset="0"/>
              </a:rPr>
              <a:t>body,arms</a:t>
            </a:r>
            <a:r>
              <a:rPr lang="en-IN" sz="3600" dirty="0" smtClean="0">
                <a:latin typeface="Times New Roman" panose="02020603050405020304" pitchFamily="18" charset="0"/>
                <a:cs typeface="Times New Roman" panose="02020603050405020304" pitchFamily="18" charset="0"/>
              </a:rPr>
              <a:t> or legs involving both sides of legs.</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870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259" y="443754"/>
            <a:ext cx="11335871" cy="5078313"/>
          </a:xfrm>
          <a:prstGeom prst="rect">
            <a:avLst/>
          </a:prstGeom>
        </p:spPr>
        <p:txBody>
          <a:bodyPr wrap="square">
            <a:spAutoFit/>
          </a:bodyPr>
          <a:lstStyle/>
          <a:p>
            <a:pPr algn="ctr"/>
            <a:r>
              <a:rPr lang="en-IN" sz="3600" dirty="0">
                <a:solidFill>
                  <a:srgbClr val="FFFF00"/>
                </a:solidFill>
                <a:latin typeface="Times New Roman" panose="02020603050405020304" pitchFamily="18" charset="0"/>
                <a:cs typeface="Times New Roman" panose="02020603050405020304" pitchFamily="18" charset="0"/>
              </a:rPr>
              <a:t>Myoclonic </a:t>
            </a:r>
            <a:r>
              <a:rPr lang="en-IN" sz="3600" dirty="0" smtClean="0">
                <a:solidFill>
                  <a:srgbClr val="FFFF00"/>
                </a:solidFill>
                <a:latin typeface="Times New Roman" panose="02020603050405020304" pitchFamily="18" charset="0"/>
                <a:cs typeface="Times New Roman" panose="02020603050405020304" pitchFamily="18" charset="0"/>
              </a:rPr>
              <a:t>Seizures</a:t>
            </a:r>
          </a:p>
          <a:p>
            <a:pPr algn="ctr"/>
            <a:endParaRPr lang="en-IN" sz="3200" dirty="0" smtClean="0">
              <a:solidFill>
                <a:srgbClr val="FFFF00"/>
              </a:solidFill>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Myoclonus </a:t>
            </a:r>
            <a:r>
              <a:rPr lang="en-IN" sz="3200" dirty="0">
                <a:latin typeface="Times New Roman" panose="02020603050405020304" pitchFamily="18" charset="0"/>
                <a:cs typeface="Times New Roman" panose="02020603050405020304" pitchFamily="18" charset="0"/>
              </a:rPr>
              <a:t>is a sudden and brief muscle </a:t>
            </a:r>
            <a:r>
              <a:rPr lang="en-IN" sz="3200" dirty="0" smtClean="0">
                <a:latin typeface="Times New Roman" panose="02020603050405020304" pitchFamily="18" charset="0"/>
                <a:cs typeface="Times New Roman" panose="02020603050405020304" pitchFamily="18" charset="0"/>
              </a:rPr>
              <a:t>contraction that </a:t>
            </a:r>
            <a:r>
              <a:rPr lang="en-IN" sz="3200" dirty="0">
                <a:latin typeface="Times New Roman" panose="02020603050405020304" pitchFamily="18" charset="0"/>
                <a:cs typeface="Times New Roman" panose="02020603050405020304" pitchFamily="18" charset="0"/>
              </a:rPr>
              <a:t>may involve one part of the body or the entire body. </a:t>
            </a:r>
            <a:endParaRPr lang="en-IN"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Brief jerk of a muscle or group of muscles.</a:t>
            </a: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common </a:t>
            </a:r>
            <a:r>
              <a:rPr lang="en-IN" sz="3200" dirty="0">
                <a:latin typeface="Times New Roman" panose="02020603050405020304" pitchFamily="18" charset="0"/>
                <a:cs typeface="Times New Roman" panose="02020603050405020304" pitchFamily="18" charset="0"/>
              </a:rPr>
              <a:t>physiologic form of myoclonus is the sudden jerking </a:t>
            </a:r>
            <a:r>
              <a:rPr lang="en-IN" sz="3200" dirty="0" smtClean="0">
                <a:latin typeface="Times New Roman" panose="02020603050405020304" pitchFamily="18" charset="0"/>
                <a:cs typeface="Times New Roman" panose="02020603050405020304" pitchFamily="18" charset="0"/>
              </a:rPr>
              <a:t>movement observed </a:t>
            </a:r>
            <a:r>
              <a:rPr lang="en-IN" sz="3200" dirty="0">
                <a:latin typeface="Times New Roman" panose="02020603050405020304" pitchFamily="18" charset="0"/>
                <a:cs typeface="Times New Roman" panose="02020603050405020304" pitchFamily="18" charset="0"/>
              </a:rPr>
              <a:t>while falling asleep. </a:t>
            </a:r>
            <a:endParaRPr lang="en-IN" sz="32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Ø"/>
            </a:pPr>
            <a:r>
              <a:rPr lang="en-IN" sz="3200" dirty="0" smtClean="0">
                <a:latin typeface="Times New Roman" panose="02020603050405020304" pitchFamily="18" charset="0"/>
                <a:cs typeface="Times New Roman" panose="02020603050405020304" pitchFamily="18" charset="0"/>
              </a:rPr>
              <a:t>Pathologic </a:t>
            </a:r>
            <a:r>
              <a:rPr lang="en-IN" sz="3200" dirty="0">
                <a:latin typeface="Times New Roman" panose="02020603050405020304" pitchFamily="18" charset="0"/>
                <a:cs typeface="Times New Roman" panose="02020603050405020304" pitchFamily="18" charset="0"/>
              </a:rPr>
              <a:t>myoclonus is most </a:t>
            </a:r>
            <a:r>
              <a:rPr lang="en-IN" sz="3200" dirty="0" smtClean="0">
                <a:latin typeface="Times New Roman" panose="02020603050405020304" pitchFamily="18" charset="0"/>
                <a:cs typeface="Times New Roman" panose="02020603050405020304" pitchFamily="18" charset="0"/>
              </a:rPr>
              <a:t>commonly seen </a:t>
            </a:r>
            <a:r>
              <a:rPr lang="en-IN" sz="3200" dirty="0">
                <a:latin typeface="Times New Roman" panose="02020603050405020304" pitchFamily="18" charset="0"/>
                <a:cs typeface="Times New Roman" panose="02020603050405020304" pitchFamily="18" charset="0"/>
              </a:rPr>
              <a:t>in association with metabolic disorders, degenerative </a:t>
            </a:r>
            <a:r>
              <a:rPr lang="en-IN" sz="3200" dirty="0" smtClean="0">
                <a:latin typeface="Times New Roman" panose="02020603050405020304" pitchFamily="18" charset="0"/>
                <a:cs typeface="Times New Roman" panose="02020603050405020304" pitchFamily="18" charset="0"/>
              </a:rPr>
              <a:t>CNS diseases</a:t>
            </a:r>
            <a:r>
              <a:rPr lang="en-IN" sz="3200" dirty="0">
                <a:latin typeface="Times New Roman" panose="02020603050405020304" pitchFamily="18" charset="0"/>
                <a:cs typeface="Times New Roman" panose="02020603050405020304" pitchFamily="18" charset="0"/>
              </a:rPr>
              <a:t>, or anoxic brain </a:t>
            </a:r>
            <a:r>
              <a:rPr lang="en-IN" sz="3200" dirty="0" smtClean="0">
                <a:latin typeface="Times New Roman" panose="02020603050405020304" pitchFamily="18" charset="0"/>
                <a:cs typeface="Times New Roman" panose="02020603050405020304" pitchFamily="18" charset="0"/>
              </a:rPr>
              <a:t>injury.</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751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4447"/>
            <a:ext cx="12088906" cy="6063198"/>
          </a:xfrm>
          <a:prstGeom prst="rect">
            <a:avLst/>
          </a:prstGeom>
        </p:spPr>
        <p:txBody>
          <a:bodyPr wrap="square">
            <a:spAutoFit/>
          </a:bodyPr>
          <a:lstStyle/>
          <a:p>
            <a:r>
              <a:rPr lang="en-IN" sz="3600" b="1" dirty="0">
                <a:solidFill>
                  <a:srgbClr val="FFFF00"/>
                </a:solidFill>
                <a:latin typeface="Times New Roman" panose="02020603050405020304" pitchFamily="18" charset="0"/>
                <a:cs typeface="Times New Roman" panose="02020603050405020304" pitchFamily="18" charset="0"/>
              </a:rPr>
              <a:t>Generalized, Tonic-Clonic Seizures </a:t>
            </a:r>
            <a:r>
              <a:rPr lang="en-IN" sz="3600" b="1" dirty="0" smtClean="0">
                <a:solidFill>
                  <a:srgbClr val="FFFF00"/>
                </a:solidFill>
                <a:latin typeface="Times New Roman" panose="02020603050405020304" pitchFamily="18" charset="0"/>
                <a:cs typeface="Times New Roman" panose="02020603050405020304" pitchFamily="18" charset="0"/>
              </a:rPr>
              <a:t>(Grand Mal)</a:t>
            </a:r>
          </a:p>
          <a:p>
            <a:pPr algn="just"/>
            <a:r>
              <a:rPr lang="en-IN" sz="3200" dirty="0" smtClean="0">
                <a:latin typeface="Times New Roman" panose="02020603050405020304" pitchFamily="18" charset="0"/>
                <a:cs typeface="Times New Roman" panose="02020603050405020304" pitchFamily="18" charset="0"/>
              </a:rPr>
              <a:t>	Main seizure type in 10% of all persons with epilepsy.</a:t>
            </a:r>
          </a:p>
          <a:p>
            <a:pPr algn="just"/>
            <a:r>
              <a:rPr lang="en-IN" sz="3200" dirty="0" smtClean="0">
                <a:latin typeface="Times New Roman" panose="02020603050405020304" pitchFamily="18" charset="0"/>
                <a:cs typeface="Times New Roman" panose="02020603050405020304" pitchFamily="18" charset="0"/>
              </a:rPr>
              <a:t>	The seizure usually begins abruptly without warning, although some patients describe vague premonitory symptoms in the hours leading up to the seizure. </a:t>
            </a:r>
          </a:p>
          <a:p>
            <a:pPr algn="just"/>
            <a:r>
              <a:rPr lang="en-IN" sz="3200" dirty="0" smtClean="0">
                <a:latin typeface="Times New Roman" panose="02020603050405020304" pitchFamily="18" charset="0"/>
                <a:cs typeface="Times New Roman" panose="02020603050405020304" pitchFamily="18" charset="0"/>
              </a:rPr>
              <a:t>	The initial phase of the seizure is usually tonic contraction of muscles throughout the body, accounting for a number of the classic features of the event. </a:t>
            </a:r>
          </a:p>
          <a:p>
            <a:pPr lvl="0" algn="just"/>
            <a:r>
              <a:rPr lang="en-IN" sz="3200" dirty="0" smtClean="0">
                <a:latin typeface="Times New Roman" panose="02020603050405020304" pitchFamily="18" charset="0"/>
                <a:cs typeface="Times New Roman" panose="02020603050405020304" pitchFamily="18" charset="0"/>
              </a:rPr>
              <a:t>	Tonic contraction of the muscles of expiration and the larynx at the onset will produce a loud moan or “ictal cry.”</a:t>
            </a:r>
            <a:r>
              <a:rPr lang="en-IN" sz="3200" dirty="0" smtClean="0">
                <a:solidFill>
                  <a:prstClr val="white"/>
                </a:solidFill>
                <a:latin typeface="Times New Roman" panose="02020603050405020304" pitchFamily="18" charset="0"/>
                <a:cs typeface="Times New Roman" panose="02020603050405020304" pitchFamily="18" charset="0"/>
              </a:rPr>
              <a:t>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Respirations are impaired, secretions pool in the oropharynx, and cyanosis develops.</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678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235"/>
            <a:ext cx="12192000" cy="6494085"/>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a:t>
            </a:r>
            <a:r>
              <a:rPr lang="en-IN" sz="3600" dirty="0" smtClean="0">
                <a:solidFill>
                  <a:srgbClr val="FFFF00"/>
                </a:solidFill>
                <a:latin typeface="Times New Roman" panose="02020603050405020304" pitchFamily="18" charset="0"/>
                <a:cs typeface="Times New Roman" panose="02020603050405020304" pitchFamily="18" charset="0"/>
              </a:rPr>
              <a:t>Seizures (</a:t>
            </a:r>
            <a:r>
              <a:rPr lang="en-IN" sz="3600" dirty="0" err="1" smtClean="0">
                <a:solidFill>
                  <a:srgbClr val="FFFF00"/>
                </a:solidFill>
                <a:latin typeface="Times New Roman" panose="02020603050405020304" pitchFamily="18" charset="0"/>
                <a:cs typeface="Times New Roman" panose="02020603050405020304" pitchFamily="18" charset="0"/>
              </a:rPr>
              <a:t>con’t</a:t>
            </a:r>
            <a:r>
              <a:rPr lang="en-IN" sz="3600" dirty="0" smtClean="0">
                <a:solidFill>
                  <a:srgbClr val="FFFF00"/>
                </a:solidFill>
                <a:latin typeface="Times New Roman" panose="02020603050405020304" pitchFamily="18" charset="0"/>
                <a:cs typeface="Times New Roman" panose="02020603050405020304" pitchFamily="18" charset="0"/>
              </a:rPr>
              <a:t>)</a:t>
            </a:r>
            <a:endParaRPr lang="en-IN" sz="3600" dirty="0" smtClean="0">
              <a:solidFill>
                <a:prstClr val="white"/>
              </a:solidFill>
              <a:latin typeface="Times New Roman" panose="02020603050405020304" pitchFamily="18" charset="0"/>
              <a:cs typeface="Times New Roman" panose="02020603050405020304" pitchFamily="18" charset="0"/>
            </a:endParaRPr>
          </a:p>
          <a:p>
            <a:pPr lvl="0" algn="just"/>
            <a:endParaRPr lang="en-IN" sz="3200" dirty="0">
              <a:solidFill>
                <a:prstClr val="white"/>
              </a:solidFill>
              <a:latin typeface="Times New Roman" panose="02020603050405020304" pitchFamily="18" charset="0"/>
              <a:cs typeface="Times New Roman" panose="02020603050405020304" pitchFamily="18" charset="0"/>
            </a:endParaRPr>
          </a:p>
          <a:p>
            <a:pPr lvl="0" algn="just"/>
            <a:r>
              <a:rPr lang="en-IN" sz="3200" dirty="0" smtClean="0">
                <a:solidFill>
                  <a:prstClr val="white"/>
                </a:solidFill>
                <a:latin typeface="Times New Roman" panose="02020603050405020304" pitchFamily="18" charset="0"/>
                <a:cs typeface="Times New Roman" panose="02020603050405020304" pitchFamily="18" charset="0"/>
              </a:rPr>
              <a:t>	Contraction </a:t>
            </a:r>
            <a:r>
              <a:rPr lang="en-IN" sz="3200" dirty="0">
                <a:solidFill>
                  <a:prstClr val="white"/>
                </a:solidFill>
                <a:latin typeface="Times New Roman" panose="02020603050405020304" pitchFamily="18" charset="0"/>
                <a:cs typeface="Times New Roman" panose="02020603050405020304" pitchFamily="18" charset="0"/>
              </a:rPr>
              <a:t>of the jaw muscles may cause biting of the tongue.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A </a:t>
            </a:r>
            <a:r>
              <a:rPr lang="en-IN" sz="3200" dirty="0">
                <a:solidFill>
                  <a:prstClr val="white"/>
                </a:solidFill>
                <a:latin typeface="Times New Roman" panose="02020603050405020304" pitchFamily="18" charset="0"/>
                <a:cs typeface="Times New Roman" panose="02020603050405020304" pitchFamily="18" charset="0"/>
              </a:rPr>
              <a:t>marked enhancement of sympathetic tone leads to increases in heart rate, blood pressure, and pupillary size. </a:t>
            </a:r>
            <a:endParaRPr lang="en-IN" sz="3200" dirty="0" smtClean="0">
              <a:solidFill>
                <a:prstClr val="white"/>
              </a:solidFill>
              <a:latin typeface="Times New Roman" panose="02020603050405020304" pitchFamily="18" charset="0"/>
              <a:cs typeface="Times New Roman" panose="02020603050405020304" pitchFamily="18" charset="0"/>
            </a:endParaRPr>
          </a:p>
          <a:p>
            <a:pPr lvl="0" algn="just"/>
            <a:r>
              <a:rPr lang="en-IN" sz="3200" dirty="0" smtClean="0">
                <a:solidFill>
                  <a:prstClr val="white"/>
                </a:solidFill>
                <a:latin typeface="Times New Roman" panose="02020603050405020304" pitchFamily="18" charset="0"/>
                <a:cs typeface="Times New Roman" panose="02020603050405020304" pitchFamily="18" charset="0"/>
              </a:rPr>
              <a:t>	After </a:t>
            </a:r>
            <a:r>
              <a:rPr lang="en-IN" sz="3200" dirty="0">
                <a:solidFill>
                  <a:prstClr val="white"/>
                </a:solidFill>
                <a:latin typeface="Times New Roman" panose="02020603050405020304" pitchFamily="18" charset="0"/>
                <a:cs typeface="Times New Roman" panose="02020603050405020304" pitchFamily="18" charset="0"/>
              </a:rPr>
              <a:t>10–20 s, the tonic phase of the seizure typically evolves into the </a:t>
            </a:r>
            <a:r>
              <a:rPr lang="en-IN" sz="3200" dirty="0" err="1">
                <a:solidFill>
                  <a:prstClr val="white"/>
                </a:solidFill>
                <a:latin typeface="Times New Roman" panose="02020603050405020304" pitchFamily="18" charset="0"/>
                <a:cs typeface="Times New Roman" panose="02020603050405020304" pitchFamily="18" charset="0"/>
              </a:rPr>
              <a:t>clonic</a:t>
            </a:r>
            <a:r>
              <a:rPr lang="en-IN" sz="3200" dirty="0">
                <a:solidFill>
                  <a:prstClr val="white"/>
                </a:solidFill>
                <a:latin typeface="Times New Roman" panose="02020603050405020304" pitchFamily="18" charset="0"/>
                <a:cs typeface="Times New Roman" panose="02020603050405020304" pitchFamily="18" charset="0"/>
              </a:rPr>
              <a:t> phase, produced by the superimposition of periods of muscle relaxation on the tonic muscle contraction. After 15 to 45 seconds, the</a:t>
            </a:r>
          </a:p>
          <a:p>
            <a:pPr lvl="0" algn="just"/>
            <a:r>
              <a:rPr lang="en-IN" sz="3200" dirty="0">
                <a:solidFill>
                  <a:prstClr val="white"/>
                </a:solidFill>
                <a:latin typeface="Times New Roman" panose="02020603050405020304" pitchFamily="18" charset="0"/>
                <a:cs typeface="Times New Roman" panose="02020603050405020304" pitchFamily="18" charset="0"/>
              </a:rPr>
              <a:t>tonic activity gives way to </a:t>
            </a:r>
            <a:r>
              <a:rPr lang="en-IN" sz="3200" dirty="0" err="1">
                <a:solidFill>
                  <a:prstClr val="white"/>
                </a:solidFill>
                <a:latin typeface="Times New Roman" panose="02020603050405020304" pitchFamily="18" charset="0"/>
                <a:cs typeface="Times New Roman" panose="02020603050405020304" pitchFamily="18" charset="0"/>
              </a:rPr>
              <a:t>clonic</a:t>
            </a:r>
            <a:r>
              <a:rPr lang="en-IN" sz="3200" dirty="0">
                <a:solidFill>
                  <a:prstClr val="white"/>
                </a:solidFill>
                <a:latin typeface="Times New Roman" panose="02020603050405020304" pitchFamily="18" charset="0"/>
                <a:cs typeface="Times New Roman" panose="02020603050405020304" pitchFamily="18" charset="0"/>
              </a:rPr>
              <a:t>, rhythmic, sometimes asymmetrical </a:t>
            </a:r>
            <a:r>
              <a:rPr lang="en-IN" sz="3200" dirty="0" smtClean="0">
                <a:solidFill>
                  <a:prstClr val="white"/>
                </a:solidFill>
                <a:latin typeface="Times New Roman" panose="02020603050405020304" pitchFamily="18" charset="0"/>
                <a:cs typeface="Times New Roman" panose="02020603050405020304" pitchFamily="18" charset="0"/>
              </a:rPr>
              <a:t>jerking of </a:t>
            </a:r>
            <a:r>
              <a:rPr lang="en-IN" sz="3200" dirty="0">
                <a:solidFill>
                  <a:prstClr val="white"/>
                </a:solidFill>
                <a:latin typeface="Times New Roman" panose="02020603050405020304" pitchFamily="18" charset="0"/>
                <a:cs typeface="Times New Roman" panose="02020603050405020304" pitchFamily="18" charset="0"/>
              </a:rPr>
              <a:t>all four extremities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The </a:t>
            </a:r>
            <a:r>
              <a:rPr lang="en-IN" sz="3200" dirty="0">
                <a:solidFill>
                  <a:prstClr val="white"/>
                </a:solidFill>
                <a:latin typeface="Times New Roman" panose="02020603050405020304" pitchFamily="18" charset="0"/>
                <a:cs typeface="Times New Roman" panose="02020603050405020304" pitchFamily="18" charset="0"/>
              </a:rPr>
              <a:t>periods of relaxation progressively increase until the end of the ictal phase, which usually lasts no more than 1 min.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a:t>
            </a:r>
            <a:endParaRPr lang="en-IN" sz="32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321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37129"/>
            <a:ext cx="12192000" cy="4031873"/>
          </a:xfrm>
          <a:prstGeom prst="rect">
            <a:avLst/>
          </a:prstGeom>
        </p:spPr>
        <p:txBody>
          <a:bodyPr wrap="square">
            <a:spAutoFit/>
          </a:bodyPr>
          <a:lstStyle/>
          <a:p>
            <a:pPr lvl="0" algn="just"/>
            <a:r>
              <a:rPr lang="en-IN" sz="3200" dirty="0" smtClean="0">
                <a:solidFill>
                  <a:prstClr val="white"/>
                </a:solidFill>
                <a:latin typeface="Times New Roman" panose="02020603050405020304" pitchFamily="18" charset="0"/>
                <a:cs typeface="Times New Roman" panose="02020603050405020304" pitchFamily="18" charset="0"/>
              </a:rPr>
              <a:t>	</a:t>
            </a:r>
            <a:r>
              <a:rPr lang="en-IN" sz="3200" dirty="0">
                <a:solidFill>
                  <a:prstClr val="white"/>
                </a:solidFill>
                <a:latin typeface="Times New Roman" panose="02020603050405020304" pitchFamily="18" charset="0"/>
                <a:cs typeface="Times New Roman" panose="02020603050405020304" pitchFamily="18" charset="0"/>
              </a:rPr>
              <a:t> The postictal phase is characterized by unresponsiveness, muscular flaccidity, and excessive salivation that can cause </a:t>
            </a:r>
            <a:r>
              <a:rPr lang="en-IN" sz="3200" dirty="0" err="1">
                <a:solidFill>
                  <a:prstClr val="white"/>
                </a:solidFill>
                <a:latin typeface="Times New Roman" panose="02020603050405020304" pitchFamily="18" charset="0"/>
                <a:cs typeface="Times New Roman" panose="02020603050405020304" pitchFamily="18" charset="0"/>
              </a:rPr>
              <a:t>stridorous</a:t>
            </a:r>
            <a:r>
              <a:rPr lang="en-IN" sz="3200" dirty="0">
                <a:solidFill>
                  <a:prstClr val="white"/>
                </a:solidFill>
                <a:latin typeface="Times New Roman" panose="02020603050405020304" pitchFamily="18" charset="0"/>
                <a:cs typeface="Times New Roman" panose="02020603050405020304" pitchFamily="18" charset="0"/>
              </a:rPr>
              <a:t> breathing and partial airway obstruction. </a:t>
            </a:r>
            <a:endParaRPr lang="en-IN" sz="3200" dirty="0" smtClean="0">
              <a:solidFill>
                <a:prstClr val="white"/>
              </a:solidFill>
              <a:latin typeface="Times New Roman" panose="02020603050405020304" pitchFamily="18" charset="0"/>
              <a:cs typeface="Times New Roman" panose="02020603050405020304" pitchFamily="18" charset="0"/>
            </a:endParaRPr>
          </a:p>
          <a:p>
            <a:pPr lvl="0" algn="just"/>
            <a:r>
              <a:rPr lang="en-IN" sz="3200" dirty="0">
                <a:solidFill>
                  <a:prstClr val="white"/>
                </a:solidFill>
                <a:latin typeface="Times New Roman" panose="02020603050405020304" pitchFamily="18" charset="0"/>
                <a:cs typeface="Times New Roman" panose="02020603050405020304" pitchFamily="18" charset="0"/>
              </a:rPr>
              <a:t>	</a:t>
            </a:r>
            <a:r>
              <a:rPr lang="en-IN" sz="3200" dirty="0" smtClean="0">
                <a:solidFill>
                  <a:prstClr val="white"/>
                </a:solidFill>
                <a:latin typeface="Times New Roman" panose="02020603050405020304" pitchFamily="18" charset="0"/>
                <a:cs typeface="Times New Roman" panose="02020603050405020304" pitchFamily="18" charset="0"/>
              </a:rPr>
              <a:t>Bladder </a:t>
            </a:r>
            <a:r>
              <a:rPr lang="en-IN" sz="3200" dirty="0">
                <a:solidFill>
                  <a:prstClr val="white"/>
                </a:solidFill>
                <a:latin typeface="Times New Roman" panose="02020603050405020304" pitchFamily="18" charset="0"/>
                <a:cs typeface="Times New Roman" panose="02020603050405020304" pitchFamily="18" charset="0"/>
              </a:rPr>
              <a:t>or bowel incontinence may occur at this point.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Patients </a:t>
            </a:r>
            <a:r>
              <a:rPr lang="en-IN" sz="3200" dirty="0">
                <a:solidFill>
                  <a:prstClr val="white"/>
                </a:solidFill>
                <a:latin typeface="Times New Roman" panose="02020603050405020304" pitchFamily="18" charset="0"/>
                <a:cs typeface="Times New Roman" panose="02020603050405020304" pitchFamily="18" charset="0"/>
              </a:rPr>
              <a:t>gradually regain consciousness over minutes to hours, and during this transition, there is typically a period of </a:t>
            </a:r>
            <a:r>
              <a:rPr lang="en-IN" sz="3200" dirty="0" smtClean="0">
                <a:solidFill>
                  <a:prstClr val="white"/>
                </a:solidFill>
                <a:latin typeface="Times New Roman" panose="02020603050405020304" pitchFamily="18" charset="0"/>
                <a:cs typeface="Times New Roman" panose="02020603050405020304" pitchFamily="18" charset="0"/>
              </a:rPr>
              <a:t>postictal confusion</a:t>
            </a:r>
            <a:r>
              <a:rPr lang="en-IN" sz="3200" dirty="0">
                <a:solidFill>
                  <a:prstClr val="white"/>
                </a:solidFill>
                <a:latin typeface="Times New Roman" panose="02020603050405020304" pitchFamily="18" charset="0"/>
                <a:cs typeface="Times New Roman" panose="02020603050405020304" pitchFamily="18" charset="0"/>
              </a:rPr>
              <a:t>. </a:t>
            </a:r>
          </a:p>
          <a:p>
            <a:pPr lvl="0" algn="just"/>
            <a:r>
              <a:rPr lang="en-IN" sz="3200" dirty="0" smtClean="0">
                <a:solidFill>
                  <a:prstClr val="white"/>
                </a:solidFill>
                <a:latin typeface="Times New Roman" panose="02020603050405020304" pitchFamily="18" charset="0"/>
                <a:cs typeface="Times New Roman" panose="02020603050405020304" pitchFamily="18" charset="0"/>
              </a:rPr>
              <a:t>	Patients </a:t>
            </a:r>
            <a:r>
              <a:rPr lang="en-IN" sz="3200" dirty="0">
                <a:solidFill>
                  <a:prstClr val="white"/>
                </a:solidFill>
                <a:latin typeface="Times New Roman" panose="02020603050405020304" pitchFamily="18" charset="0"/>
                <a:cs typeface="Times New Roman" panose="02020603050405020304" pitchFamily="18" charset="0"/>
              </a:rPr>
              <a:t>subsequently complain of headache, fatigue, and muscle ache that can last for many hours. </a:t>
            </a:r>
          </a:p>
        </p:txBody>
      </p:sp>
      <p:sp>
        <p:nvSpPr>
          <p:cNvPr id="3" name="Rectangle 2"/>
          <p:cNvSpPr/>
          <p:nvPr/>
        </p:nvSpPr>
        <p:spPr>
          <a:xfrm>
            <a:off x="170329" y="159911"/>
            <a:ext cx="8960224"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4413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68062"/>
            <a:ext cx="5580529" cy="5509200"/>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	The </a:t>
            </a:r>
            <a:r>
              <a:rPr lang="en-IN" sz="3200" dirty="0">
                <a:latin typeface="Times New Roman" panose="02020603050405020304" pitchFamily="18" charset="0"/>
                <a:cs typeface="Times New Roman" panose="02020603050405020304" pitchFamily="18" charset="0"/>
              </a:rPr>
              <a:t>EEG during the tonic phase of the seizure shows a </a:t>
            </a:r>
            <a:r>
              <a:rPr lang="en-IN" sz="3200" dirty="0" smtClean="0">
                <a:latin typeface="Times New Roman" panose="02020603050405020304" pitchFamily="18" charset="0"/>
                <a:cs typeface="Times New Roman" panose="02020603050405020304" pitchFamily="18" charset="0"/>
              </a:rPr>
              <a:t>progressive increase </a:t>
            </a:r>
            <a:r>
              <a:rPr lang="en-IN" sz="3200" dirty="0">
                <a:latin typeface="Times New Roman" panose="02020603050405020304" pitchFamily="18" charset="0"/>
                <a:cs typeface="Times New Roman" panose="02020603050405020304" pitchFamily="18" charset="0"/>
              </a:rPr>
              <a:t>in generalized low-voltage fast activity, followed by </a:t>
            </a:r>
            <a:r>
              <a:rPr lang="en-IN" sz="3200" dirty="0" smtClean="0">
                <a:latin typeface="Times New Roman" panose="02020603050405020304" pitchFamily="18" charset="0"/>
                <a:cs typeface="Times New Roman" panose="02020603050405020304" pitchFamily="18" charset="0"/>
              </a:rPr>
              <a:t>generalized high-amplitude</a:t>
            </a:r>
            <a:r>
              <a:rPr lang="en-IN" sz="3200" dirty="0">
                <a:latin typeface="Times New Roman" panose="02020603050405020304" pitchFamily="18" charset="0"/>
                <a:cs typeface="Times New Roman" panose="02020603050405020304" pitchFamily="18" charset="0"/>
              </a:rPr>
              <a:t>, </a:t>
            </a:r>
            <a:r>
              <a:rPr lang="en-IN" sz="3200" dirty="0" err="1">
                <a:latin typeface="Times New Roman" panose="02020603050405020304" pitchFamily="18" charset="0"/>
                <a:cs typeface="Times New Roman" panose="02020603050405020304" pitchFamily="18" charset="0"/>
              </a:rPr>
              <a:t>polyspike</a:t>
            </a:r>
            <a:r>
              <a:rPr lang="en-IN" sz="3200" dirty="0">
                <a:latin typeface="Times New Roman" panose="02020603050405020304" pitchFamily="18" charset="0"/>
                <a:cs typeface="Times New Roman" panose="02020603050405020304" pitchFamily="18" charset="0"/>
              </a:rPr>
              <a:t> discharges. </a:t>
            </a:r>
          </a:p>
          <a:p>
            <a:pPr algn="just"/>
            <a:r>
              <a:rPr lang="en-IN" sz="3200" dirty="0" smtClean="0">
                <a:latin typeface="Times New Roman" panose="02020603050405020304" pitchFamily="18" charset="0"/>
                <a:cs typeface="Times New Roman" panose="02020603050405020304" pitchFamily="18" charset="0"/>
              </a:rPr>
              <a:t>	In </a:t>
            </a:r>
            <a:r>
              <a:rPr lang="en-IN" sz="3200" dirty="0">
                <a:latin typeface="Times New Roman" panose="02020603050405020304" pitchFamily="18" charset="0"/>
                <a:cs typeface="Times New Roman" panose="02020603050405020304" pitchFamily="18" charset="0"/>
              </a:rPr>
              <a:t>the </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phase, </a:t>
            </a:r>
            <a:r>
              <a:rPr lang="en-IN" sz="3200" dirty="0" smtClean="0">
                <a:latin typeface="Times New Roman" panose="02020603050405020304" pitchFamily="18" charset="0"/>
                <a:cs typeface="Times New Roman" panose="02020603050405020304" pitchFamily="18" charset="0"/>
              </a:rPr>
              <a:t>the high-amplitude </a:t>
            </a:r>
            <a:r>
              <a:rPr lang="en-IN" sz="3200" dirty="0">
                <a:latin typeface="Times New Roman" panose="02020603050405020304" pitchFamily="18" charset="0"/>
                <a:cs typeface="Times New Roman" panose="02020603050405020304" pitchFamily="18" charset="0"/>
              </a:rPr>
              <a:t>activity is typically interrupted by slow waves to </a:t>
            </a:r>
            <a:r>
              <a:rPr lang="en-IN" sz="3200" dirty="0" smtClean="0">
                <a:latin typeface="Times New Roman" panose="02020603050405020304" pitchFamily="18" charset="0"/>
                <a:cs typeface="Times New Roman" panose="02020603050405020304" pitchFamily="18" charset="0"/>
              </a:rPr>
              <a:t>create a </a:t>
            </a:r>
            <a:r>
              <a:rPr lang="en-IN" sz="3200" dirty="0">
                <a:latin typeface="Times New Roman" panose="02020603050405020304" pitchFamily="18" charset="0"/>
                <a:cs typeface="Times New Roman" panose="02020603050405020304" pitchFamily="18" charset="0"/>
              </a:rPr>
              <a:t>spike-and-wave pattern.</a:t>
            </a:r>
          </a:p>
        </p:txBody>
      </p:sp>
      <p:sp>
        <p:nvSpPr>
          <p:cNvPr id="3" name="Rectangle 2"/>
          <p:cNvSpPr/>
          <p:nvPr/>
        </p:nvSpPr>
        <p:spPr>
          <a:xfrm>
            <a:off x="439270" y="241321"/>
            <a:ext cx="9363635"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234" y="1262281"/>
            <a:ext cx="6409765" cy="3524872"/>
          </a:xfrm>
          <a:prstGeom prst="rect">
            <a:avLst/>
          </a:prstGeom>
        </p:spPr>
      </p:pic>
    </p:spTree>
    <p:extLst>
      <p:ext uri="{BB962C8B-B14F-4D97-AF65-F5344CB8AC3E}">
        <p14:creationId xmlns:p14="http://schemas.microsoft.com/office/powerpoint/2010/main" val="368645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0305" y="1385047"/>
            <a:ext cx="11497235" cy="4031873"/>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	A </a:t>
            </a:r>
            <a:r>
              <a:rPr lang="en-IN" sz="3200" i="1" dirty="0">
                <a:latin typeface="Times New Roman" panose="02020603050405020304" pitchFamily="18" charset="0"/>
                <a:cs typeface="Times New Roman" panose="02020603050405020304" pitchFamily="18" charset="0"/>
              </a:rPr>
              <a:t>seizure </a:t>
            </a:r>
            <a:r>
              <a:rPr lang="en-IN" sz="3200" dirty="0" smtClean="0">
                <a:latin typeface="Times New Roman" panose="02020603050405020304" pitchFamily="18" charset="0"/>
                <a:cs typeface="Times New Roman" panose="02020603050405020304" pitchFamily="18" charset="0"/>
              </a:rPr>
              <a:t>is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paroxysmal event </a:t>
            </a:r>
            <a:r>
              <a:rPr lang="en-IN" sz="3200" dirty="0">
                <a:latin typeface="Times New Roman" panose="02020603050405020304" pitchFamily="18" charset="0"/>
                <a:cs typeface="Times New Roman" panose="02020603050405020304" pitchFamily="18" charset="0"/>
              </a:rPr>
              <a:t>due to abnormal, excessive, hypersynchronous </a:t>
            </a:r>
            <a:r>
              <a:rPr lang="en-IN" sz="3200" dirty="0" smtClean="0">
                <a:latin typeface="Times New Roman" panose="02020603050405020304" pitchFamily="18" charset="0"/>
                <a:cs typeface="Times New Roman" panose="02020603050405020304" pitchFamily="18" charset="0"/>
              </a:rPr>
              <a:t>discharges from </a:t>
            </a:r>
            <a:r>
              <a:rPr lang="en-IN" sz="3200" dirty="0">
                <a:latin typeface="Times New Roman" panose="02020603050405020304" pitchFamily="18" charset="0"/>
                <a:cs typeface="Times New Roman" panose="02020603050405020304" pitchFamily="18" charset="0"/>
              </a:rPr>
              <a:t>an aggregate of central nervous system (CNS) neurons. </a:t>
            </a:r>
            <a:endParaRPr lang="en-IN" sz="3200" dirty="0" smtClean="0">
              <a:latin typeface="Times New Roman" panose="02020603050405020304" pitchFamily="18" charset="0"/>
              <a:cs typeface="Times New Roman" panose="02020603050405020304" pitchFamily="18" charset="0"/>
            </a:endParaRPr>
          </a:p>
          <a:p>
            <a:pPr algn="just"/>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Depending on </a:t>
            </a:r>
            <a:r>
              <a:rPr lang="en-IN" sz="3200" dirty="0">
                <a:latin typeface="Times New Roman" panose="02020603050405020304" pitchFamily="18" charset="0"/>
                <a:cs typeface="Times New Roman" panose="02020603050405020304" pitchFamily="18" charset="0"/>
              </a:rPr>
              <a:t>the distribution of discharges, this abnormal CNS </a:t>
            </a:r>
            <a:r>
              <a:rPr lang="en-IN" sz="3200" dirty="0" smtClean="0">
                <a:latin typeface="Times New Roman" panose="02020603050405020304" pitchFamily="18" charset="0"/>
                <a:cs typeface="Times New Roman" panose="02020603050405020304" pitchFamily="18" charset="0"/>
              </a:rPr>
              <a:t>activity can have </a:t>
            </a:r>
            <a:r>
              <a:rPr lang="en-IN" sz="3200" dirty="0">
                <a:latin typeface="Times New Roman" panose="02020603050405020304" pitchFamily="18" charset="0"/>
                <a:cs typeface="Times New Roman" panose="02020603050405020304" pitchFamily="18" charset="0"/>
              </a:rPr>
              <a:t>various manifestations, ranging from dramatic convulsive </a:t>
            </a:r>
            <a:r>
              <a:rPr lang="en-IN" sz="3200" dirty="0" smtClean="0">
                <a:latin typeface="Times New Roman" panose="02020603050405020304" pitchFamily="18" charset="0"/>
                <a:cs typeface="Times New Roman" panose="02020603050405020304" pitchFamily="18" charset="0"/>
              </a:rPr>
              <a:t>activity to experiential </a:t>
            </a:r>
            <a:r>
              <a:rPr lang="en-IN" sz="3200" dirty="0">
                <a:latin typeface="Times New Roman" panose="02020603050405020304" pitchFamily="18" charset="0"/>
                <a:cs typeface="Times New Roman" panose="02020603050405020304" pitchFamily="18" charset="0"/>
              </a:rPr>
              <a:t>phenomena not readily discernible by an observer.</a:t>
            </a:r>
          </a:p>
        </p:txBody>
      </p:sp>
    </p:spTree>
    <p:extLst>
      <p:ext uri="{BB962C8B-B14F-4D97-AF65-F5344CB8AC3E}">
        <p14:creationId xmlns:p14="http://schemas.microsoft.com/office/powerpoint/2010/main" val="4159436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65729"/>
            <a:ext cx="12192000" cy="5016758"/>
          </a:xfrm>
          <a:prstGeom prst="rect">
            <a:avLst/>
          </a:prstGeom>
        </p:spPr>
        <p:txBody>
          <a:bodyPr wrap="square">
            <a:spAutoFit/>
          </a:bodyPr>
          <a:lstStyle/>
          <a:p>
            <a:pPr algn="just"/>
            <a:r>
              <a:rPr lang="en-IN" sz="3200" dirty="0" smtClean="0">
                <a:latin typeface="Times New Roman" panose="02020603050405020304" pitchFamily="18" charset="0"/>
                <a:cs typeface="Times New Roman" panose="02020603050405020304" pitchFamily="18" charset="0"/>
              </a:rPr>
              <a:t>EVENT STOPS; </a:t>
            </a:r>
          </a:p>
          <a:p>
            <a:pPr algn="just"/>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the </a:t>
            </a:r>
            <a:r>
              <a:rPr lang="en-IN" sz="3200" dirty="0">
                <a:latin typeface="Times New Roman" panose="02020603050405020304" pitchFamily="18" charset="0"/>
                <a:cs typeface="Times New Roman" panose="02020603050405020304" pitchFamily="18" charset="0"/>
              </a:rPr>
              <a:t>patient is </a:t>
            </a:r>
            <a:r>
              <a:rPr lang="en-IN" sz="3200" dirty="0" err="1">
                <a:latin typeface="Times New Roman" panose="02020603050405020304" pitchFamily="18" charset="0"/>
                <a:cs typeface="Times New Roman" panose="02020603050405020304" pitchFamily="18" charset="0"/>
              </a:rPr>
              <a:t>apneic</a:t>
            </a:r>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comatose, and </a:t>
            </a:r>
            <a:r>
              <a:rPr lang="en-IN" sz="3200" dirty="0">
                <a:latin typeface="Times New Roman" panose="02020603050405020304" pitchFamily="18" charset="0"/>
                <a:cs typeface="Times New Roman" panose="02020603050405020304" pitchFamily="18" charset="0"/>
              </a:rPr>
              <a:t>diaphoretic, but breathing with stridor and gasping begins </a:t>
            </a:r>
            <a:r>
              <a:rPr lang="en-IN" sz="3200" dirty="0" smtClean="0">
                <a:latin typeface="Times New Roman" panose="02020603050405020304" pitchFamily="18" charset="0"/>
                <a:cs typeface="Times New Roman" panose="02020603050405020304" pitchFamily="18" charset="0"/>
              </a:rPr>
              <a:t>within 60 </a:t>
            </a:r>
            <a:r>
              <a:rPr lang="en-IN" sz="3200" dirty="0">
                <a:latin typeface="Times New Roman" panose="02020603050405020304" pitchFamily="18" charset="0"/>
                <a:cs typeface="Times New Roman" panose="02020603050405020304" pitchFamily="18" charset="0"/>
              </a:rPr>
              <a:t>seconds.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Patients </a:t>
            </a:r>
            <a:r>
              <a:rPr lang="en-IN" sz="3200" dirty="0">
                <a:latin typeface="Times New Roman" panose="02020603050405020304" pitchFamily="18" charset="0"/>
                <a:cs typeface="Times New Roman" panose="02020603050405020304" pitchFamily="18" charset="0"/>
              </a:rPr>
              <a:t>who have generalized tonic-</a:t>
            </a:r>
            <a:r>
              <a:rPr lang="en-IN" sz="3200" dirty="0" err="1">
                <a:latin typeface="Times New Roman" panose="02020603050405020304" pitchFamily="18" charset="0"/>
                <a:cs typeface="Times New Roman" panose="02020603050405020304" pitchFamily="18" charset="0"/>
              </a:rPr>
              <a:t>clonic</a:t>
            </a:r>
            <a:r>
              <a:rPr lang="en-IN" sz="3200" dirty="0">
                <a:latin typeface="Times New Roman" panose="02020603050405020304" pitchFamily="18" charset="0"/>
                <a:cs typeface="Times New Roman" panose="02020603050405020304" pitchFamily="18" charset="0"/>
              </a:rPr>
              <a:t> seizures in </a:t>
            </a:r>
            <a:r>
              <a:rPr lang="en-IN" sz="3200" dirty="0" smtClean="0">
                <a:latin typeface="Times New Roman" panose="02020603050405020304" pitchFamily="18" charset="0"/>
                <a:cs typeface="Times New Roman" panose="02020603050405020304" pitchFamily="18" charset="0"/>
              </a:rPr>
              <a:t>public often </a:t>
            </a:r>
            <a:r>
              <a:rPr lang="en-IN" sz="3200" dirty="0">
                <a:latin typeface="Times New Roman" panose="02020603050405020304" pitchFamily="18" charset="0"/>
                <a:cs typeface="Times New Roman" panose="02020603050405020304" pitchFamily="18" charset="0"/>
              </a:rPr>
              <a:t>prompt bystanders to initiate resuscitation efforts, although </a:t>
            </a:r>
            <a:r>
              <a:rPr lang="en-IN" sz="3200" dirty="0" smtClean="0">
                <a:latin typeface="Times New Roman" panose="02020603050405020304" pitchFamily="18" charset="0"/>
                <a:cs typeface="Times New Roman" panose="02020603050405020304" pitchFamily="18" charset="0"/>
              </a:rPr>
              <a:t>such patients </a:t>
            </a:r>
            <a:r>
              <a:rPr lang="en-IN" sz="3200" dirty="0">
                <a:latin typeface="Times New Roman" panose="02020603050405020304" pitchFamily="18" charset="0"/>
                <a:cs typeface="Times New Roman" panose="02020603050405020304" pitchFamily="18" charset="0"/>
              </a:rPr>
              <a:t>begin spontaneous respiration within 1 minute or so.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Postictal stupor persists </a:t>
            </a:r>
            <a:r>
              <a:rPr lang="en-IN" sz="3200" dirty="0">
                <a:latin typeface="Times New Roman" panose="02020603050405020304" pitchFamily="18" charset="0"/>
                <a:cs typeface="Times New Roman" panose="02020603050405020304" pitchFamily="18" charset="0"/>
              </a:rPr>
              <a:t>for a variable length of time.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The </a:t>
            </a:r>
            <a:r>
              <a:rPr lang="en-IN" sz="3200" dirty="0">
                <a:latin typeface="Times New Roman" panose="02020603050405020304" pitchFamily="18" charset="0"/>
                <a:cs typeface="Times New Roman" panose="02020603050405020304" pitchFamily="18" charset="0"/>
              </a:rPr>
              <a:t>patient generally sleeps for 2 to </a:t>
            </a:r>
            <a:r>
              <a:rPr lang="en-IN" sz="3200" dirty="0" smtClean="0">
                <a:latin typeface="Times New Roman" panose="02020603050405020304" pitchFamily="18" charset="0"/>
                <a:cs typeface="Times New Roman" panose="02020603050405020304" pitchFamily="18" charset="0"/>
              </a:rPr>
              <a:t>8 hours </a:t>
            </a:r>
            <a:r>
              <a:rPr lang="en-IN" sz="3200" dirty="0">
                <a:latin typeface="Times New Roman" panose="02020603050405020304" pitchFamily="18" charset="0"/>
                <a:cs typeface="Times New Roman" panose="02020603050405020304" pitchFamily="18" charset="0"/>
              </a:rPr>
              <a:t>and then complains of severe headache, sore muscles, a bitten </a:t>
            </a:r>
            <a:r>
              <a:rPr lang="en-IN" sz="3200" dirty="0" smtClean="0">
                <a:latin typeface="Times New Roman" panose="02020603050405020304" pitchFamily="18" charset="0"/>
                <a:cs typeface="Times New Roman" panose="02020603050405020304" pitchFamily="18" charset="0"/>
              </a:rPr>
              <a:t>tongue, and </a:t>
            </a:r>
            <a:r>
              <a:rPr lang="en-IN" sz="3200" dirty="0">
                <a:latin typeface="Times New Roman" panose="02020603050405020304" pitchFamily="18" charset="0"/>
                <a:cs typeface="Times New Roman" panose="02020603050405020304" pitchFamily="18" charset="0"/>
              </a:rPr>
              <a:t>the inability to concentrate for a day or more.</a:t>
            </a:r>
          </a:p>
        </p:txBody>
      </p:sp>
      <p:sp>
        <p:nvSpPr>
          <p:cNvPr id="3" name="Rectangle 2"/>
          <p:cNvSpPr/>
          <p:nvPr/>
        </p:nvSpPr>
        <p:spPr>
          <a:xfrm>
            <a:off x="156882" y="0"/>
            <a:ext cx="9498106" cy="64633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Generalized, Tonic-</a:t>
            </a:r>
            <a:r>
              <a:rPr lang="en-IN" sz="3600" dirty="0" err="1">
                <a:solidFill>
                  <a:srgbClr val="FFFF00"/>
                </a:solidFill>
                <a:latin typeface="Times New Roman" panose="02020603050405020304" pitchFamily="18" charset="0"/>
                <a:cs typeface="Times New Roman" panose="02020603050405020304" pitchFamily="18" charset="0"/>
              </a:rPr>
              <a:t>Clonic</a:t>
            </a:r>
            <a:r>
              <a:rPr lang="en-IN" sz="3600" dirty="0">
                <a:solidFill>
                  <a:srgbClr val="FFFF00"/>
                </a:solidFill>
                <a:latin typeface="Times New Roman" panose="02020603050405020304" pitchFamily="18" charset="0"/>
                <a:cs typeface="Times New Roman" panose="02020603050405020304" pitchFamily="18" charset="0"/>
              </a:rPr>
              <a:t> Seizures (</a:t>
            </a:r>
            <a:r>
              <a:rPr lang="en-IN" sz="3600" dirty="0" err="1">
                <a:solidFill>
                  <a:srgbClr val="FFFF00"/>
                </a:solidFill>
                <a:latin typeface="Times New Roman" panose="02020603050405020304" pitchFamily="18" charset="0"/>
                <a:cs typeface="Times New Roman" panose="02020603050405020304" pitchFamily="18" charset="0"/>
              </a:rPr>
              <a:t>con’t</a:t>
            </a:r>
            <a:r>
              <a:rPr lang="en-IN" sz="3600" dirty="0">
                <a:solidFill>
                  <a:srgbClr val="FFFF00"/>
                </a:solidFill>
                <a:latin typeface="Times New Roman" panose="02020603050405020304" pitchFamily="18" charset="0"/>
                <a:cs typeface="Times New Roman" panose="02020603050405020304" pitchFamily="18" charset="0"/>
              </a:rPr>
              <a:t>)</a:t>
            </a:r>
            <a:endParaRPr lang="en-IN" sz="36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39011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1" y="551329"/>
            <a:ext cx="12057529" cy="5632311"/>
          </a:xfrm>
          <a:prstGeom prst="rect">
            <a:avLst/>
          </a:prstGeom>
        </p:spPr>
        <p:txBody>
          <a:bodyPr wrap="square">
            <a:spAutoFit/>
          </a:bodyPr>
          <a:lstStyle/>
          <a:p>
            <a:r>
              <a:rPr lang="en-IN" sz="3600" b="1" dirty="0">
                <a:solidFill>
                  <a:srgbClr val="FFFF00"/>
                </a:solidFill>
                <a:latin typeface="Times New Roman" panose="02020603050405020304" pitchFamily="18" charset="0"/>
                <a:cs typeface="Times New Roman" panose="02020603050405020304" pitchFamily="18" charset="0"/>
              </a:rPr>
              <a:t>FEATURES OF </a:t>
            </a:r>
            <a:r>
              <a:rPr lang="en-IN" sz="3600" b="1" dirty="0" err="1">
                <a:solidFill>
                  <a:srgbClr val="FFFF00"/>
                </a:solidFill>
                <a:latin typeface="Times New Roman" panose="02020603050405020304" pitchFamily="18" charset="0"/>
                <a:cs typeface="Times New Roman" panose="02020603050405020304" pitchFamily="18" charset="0"/>
              </a:rPr>
              <a:t>GTCS</a:t>
            </a:r>
            <a:endParaRPr lang="en-IN" sz="3600" b="1" dirty="0">
              <a:solidFill>
                <a:srgbClr val="FFFF00"/>
              </a:solidFill>
              <a:latin typeface="Times New Roman" panose="02020603050405020304" pitchFamily="18" charset="0"/>
              <a:cs typeface="Times New Roman" panose="02020603050405020304" pitchFamily="18" charset="0"/>
            </a:endParaRPr>
          </a:p>
          <a:p>
            <a:r>
              <a:rPr lang="en-IN" sz="3600" dirty="0" smtClean="0">
                <a:latin typeface="Times New Roman" panose="02020603050405020304" pitchFamily="18" charset="0"/>
                <a:cs typeface="Times New Roman" panose="02020603050405020304" pitchFamily="18" charset="0"/>
              </a:rPr>
              <a:t>Clinical </a:t>
            </a:r>
            <a:r>
              <a:rPr lang="en-IN" sz="3600" dirty="0">
                <a:latin typeface="Times New Roman" panose="02020603050405020304" pitchFamily="18" charset="0"/>
                <a:cs typeface="Times New Roman" panose="02020603050405020304" pitchFamily="18" charset="0"/>
              </a:rPr>
              <a:t>stages of grand mal seizure (</a:t>
            </a:r>
            <a:r>
              <a:rPr lang="en-IN" sz="3600" dirty="0" smtClean="0">
                <a:latin typeface="Times New Roman" panose="02020603050405020304" pitchFamily="18" charset="0"/>
                <a:cs typeface="Times New Roman" panose="02020603050405020304" pitchFamily="18" charset="0"/>
              </a:rPr>
              <a:t>tonic/</a:t>
            </a:r>
            <a:r>
              <a:rPr lang="en-IN" sz="3600" dirty="0" err="1" smtClean="0">
                <a:latin typeface="Times New Roman" panose="02020603050405020304" pitchFamily="18" charset="0"/>
                <a:cs typeface="Times New Roman" panose="02020603050405020304" pitchFamily="18" charset="0"/>
              </a:rPr>
              <a:t>clonic</a:t>
            </a:r>
            <a:r>
              <a:rPr lang="en-IN" sz="3600" dirty="0" smtClean="0">
                <a:latin typeface="Times New Roman" panose="02020603050405020304" pitchFamily="18" charset="0"/>
                <a:cs typeface="Times New Roman" panose="02020603050405020304" pitchFamily="18" charset="0"/>
              </a:rPr>
              <a:t> seizure</a:t>
            </a:r>
            <a:r>
              <a:rPr lang="en-IN" sz="3600" dirty="0">
                <a:latin typeface="Times New Roman" panose="02020603050405020304" pitchFamily="18" charset="0"/>
                <a:cs typeface="Times New Roman" panose="02020603050405020304" pitchFamily="18" charset="0"/>
              </a:rPr>
              <a:t>) are as follows :</a:t>
            </a:r>
          </a:p>
          <a:p>
            <a:r>
              <a:rPr lang="en-IN" sz="3600" dirty="0">
                <a:solidFill>
                  <a:srgbClr val="FFFF00"/>
                </a:solidFill>
                <a:latin typeface="Times New Roman" panose="02020603050405020304" pitchFamily="18" charset="0"/>
                <a:cs typeface="Times New Roman" panose="02020603050405020304" pitchFamily="18" charset="0"/>
              </a:rPr>
              <a:t>a. Stage of aura.</a:t>
            </a:r>
          </a:p>
          <a:p>
            <a:r>
              <a:rPr lang="en-IN" sz="3600" dirty="0">
                <a:solidFill>
                  <a:srgbClr val="FFFF00"/>
                </a:solidFill>
                <a:latin typeface="Times New Roman" panose="02020603050405020304" pitchFamily="18" charset="0"/>
                <a:cs typeface="Times New Roman" panose="02020603050405020304" pitchFamily="18" charset="0"/>
              </a:rPr>
              <a:t>b. Stage of cry and fall with loss of consciousness.</a:t>
            </a:r>
          </a:p>
          <a:p>
            <a:r>
              <a:rPr lang="en-IN" sz="3600" dirty="0">
                <a:solidFill>
                  <a:srgbClr val="FFFF00"/>
                </a:solidFill>
                <a:latin typeface="Times New Roman" panose="02020603050405020304" pitchFamily="18" charset="0"/>
                <a:cs typeface="Times New Roman" panose="02020603050405020304" pitchFamily="18" charset="0"/>
              </a:rPr>
              <a:t>c. Tonic phase.</a:t>
            </a:r>
          </a:p>
          <a:p>
            <a:r>
              <a:rPr lang="en-IN" sz="3600" dirty="0">
                <a:solidFill>
                  <a:srgbClr val="FFFF00"/>
                </a:solidFill>
                <a:latin typeface="Times New Roman" panose="02020603050405020304" pitchFamily="18" charset="0"/>
                <a:cs typeface="Times New Roman" panose="02020603050405020304" pitchFamily="18" charset="0"/>
              </a:rPr>
              <a:t>d. </a:t>
            </a:r>
            <a:r>
              <a:rPr lang="en-IN" sz="3600" dirty="0" err="1" smtClean="0">
                <a:solidFill>
                  <a:srgbClr val="FFFF00"/>
                </a:solidFill>
                <a:latin typeface="Times New Roman" panose="02020603050405020304" pitchFamily="18" charset="0"/>
                <a:cs typeface="Times New Roman" panose="02020603050405020304" pitchFamily="18" charset="0"/>
              </a:rPr>
              <a:t>Clonic</a:t>
            </a:r>
            <a:r>
              <a:rPr lang="en-IN" sz="3600" dirty="0" smtClean="0">
                <a:solidFill>
                  <a:srgbClr val="FFFF00"/>
                </a:solidFill>
                <a:latin typeface="Times New Roman" panose="02020603050405020304" pitchFamily="18" charset="0"/>
                <a:cs typeface="Times New Roman" panose="02020603050405020304" pitchFamily="18" charset="0"/>
              </a:rPr>
              <a:t> </a:t>
            </a:r>
            <a:r>
              <a:rPr lang="en-IN" sz="3600" dirty="0">
                <a:solidFill>
                  <a:srgbClr val="FFFF00"/>
                </a:solidFill>
                <a:latin typeface="Times New Roman" panose="02020603050405020304" pitchFamily="18" charset="0"/>
                <a:cs typeface="Times New Roman" panose="02020603050405020304" pitchFamily="18" charset="0"/>
              </a:rPr>
              <a:t>phase.</a:t>
            </a:r>
          </a:p>
          <a:p>
            <a:r>
              <a:rPr lang="en-IN" sz="3600" dirty="0">
                <a:solidFill>
                  <a:srgbClr val="FFFF00"/>
                </a:solidFill>
                <a:latin typeface="Times New Roman" panose="02020603050405020304" pitchFamily="18" charset="0"/>
                <a:cs typeface="Times New Roman" panose="02020603050405020304" pitchFamily="18" charset="0"/>
              </a:rPr>
              <a:t>e. Stage of recovery and </a:t>
            </a:r>
            <a:r>
              <a:rPr lang="en-IN" sz="3600" dirty="0" err="1">
                <a:solidFill>
                  <a:srgbClr val="FFFF00"/>
                </a:solidFill>
                <a:latin typeface="Times New Roman" panose="02020603050405020304" pitchFamily="18" charset="0"/>
                <a:cs typeface="Times New Roman" panose="02020603050405020304" pitchFamily="18" charset="0"/>
              </a:rPr>
              <a:t>postepileptic</a:t>
            </a:r>
            <a:r>
              <a:rPr lang="en-IN" sz="3600" dirty="0">
                <a:solidFill>
                  <a:srgbClr val="FFFF00"/>
                </a:solidFill>
                <a:latin typeface="Times New Roman" panose="02020603050405020304" pitchFamily="18" charset="0"/>
                <a:cs typeface="Times New Roman" panose="02020603050405020304" pitchFamily="18" charset="0"/>
              </a:rPr>
              <a:t> automatism </a:t>
            </a:r>
            <a:r>
              <a:rPr lang="en-IN" sz="3600" dirty="0" smtClean="0">
                <a:solidFill>
                  <a:srgbClr val="FFFF00"/>
                </a:solidFill>
                <a:latin typeface="Times New Roman" panose="02020603050405020304" pitchFamily="18" charset="0"/>
                <a:cs typeface="Times New Roman" panose="02020603050405020304" pitchFamily="18" charset="0"/>
              </a:rPr>
              <a:t>or Todd’s 		paralysis</a:t>
            </a:r>
            <a:r>
              <a:rPr lang="en-IN" sz="3600" dirty="0">
                <a:solidFill>
                  <a:srgbClr val="FFFF00"/>
                </a:solidFill>
                <a:latin typeface="Times New Roman" panose="02020603050405020304" pitchFamily="18" charset="0"/>
                <a:cs typeface="Times New Roman" panose="02020603050405020304" pitchFamily="18" charset="0"/>
              </a:rPr>
              <a:t>.</a:t>
            </a:r>
          </a:p>
          <a:p>
            <a:r>
              <a:rPr lang="en-IN" sz="3600" dirty="0">
                <a:solidFill>
                  <a:srgbClr val="FFFF00"/>
                </a:solidFill>
                <a:latin typeface="Times New Roman" panose="02020603050405020304" pitchFamily="18" charset="0"/>
                <a:cs typeface="Times New Roman" panose="02020603050405020304" pitchFamily="18" charset="0"/>
              </a:rPr>
              <a:t>f. </a:t>
            </a:r>
            <a:r>
              <a:rPr lang="en-IN" sz="3600" dirty="0" err="1">
                <a:solidFill>
                  <a:srgbClr val="FFFF00"/>
                </a:solidFill>
                <a:latin typeface="Times New Roman" panose="02020603050405020304" pitchFamily="18" charset="0"/>
                <a:cs typeface="Times New Roman" panose="02020603050405020304" pitchFamily="18" charset="0"/>
              </a:rPr>
              <a:t>Postepileptic</a:t>
            </a:r>
            <a:r>
              <a:rPr lang="en-IN" sz="3600" dirty="0">
                <a:solidFill>
                  <a:srgbClr val="FFFF00"/>
                </a:solidFill>
                <a:latin typeface="Times New Roman" panose="02020603050405020304" pitchFamily="18" charset="0"/>
                <a:cs typeface="Times New Roman" panose="02020603050405020304" pitchFamily="18" charset="0"/>
              </a:rPr>
              <a:t> sleep.</a:t>
            </a:r>
          </a:p>
        </p:txBody>
      </p:sp>
    </p:spTree>
    <p:extLst>
      <p:ext uri="{BB962C8B-B14F-4D97-AF65-F5344CB8AC3E}">
        <p14:creationId xmlns:p14="http://schemas.microsoft.com/office/powerpoint/2010/main" val="23556091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3" y="739589"/>
            <a:ext cx="11954436" cy="5078313"/>
          </a:xfrm>
          <a:prstGeom prst="rect">
            <a:avLst/>
          </a:prstGeom>
        </p:spPr>
        <p:txBody>
          <a:bodyPr wrap="square">
            <a:spAutoFit/>
          </a:bodyPr>
          <a:lstStyle/>
          <a:p>
            <a:pPr algn="just"/>
            <a:r>
              <a:rPr lang="en-IN" sz="3600" b="1" dirty="0" smtClean="0">
                <a:solidFill>
                  <a:srgbClr val="FFFF00"/>
                </a:solidFill>
                <a:latin typeface="Times New Roman" panose="02020603050405020304" pitchFamily="18" charset="0"/>
                <a:cs typeface="Times New Roman" panose="02020603050405020304" pitchFamily="18" charset="0"/>
              </a:rPr>
              <a:t>1. Stage </a:t>
            </a:r>
            <a:r>
              <a:rPr lang="en-IN" sz="3600" b="1" dirty="0">
                <a:solidFill>
                  <a:srgbClr val="FFFF00"/>
                </a:solidFill>
                <a:latin typeface="Times New Roman" panose="02020603050405020304" pitchFamily="18" charset="0"/>
                <a:cs typeface="Times New Roman" panose="02020603050405020304" pitchFamily="18" charset="0"/>
              </a:rPr>
              <a:t>of </a:t>
            </a:r>
            <a:r>
              <a:rPr lang="en-IN" sz="3600" b="1" dirty="0" smtClean="0">
                <a:solidFill>
                  <a:srgbClr val="FFFF00"/>
                </a:solidFill>
                <a:latin typeface="Times New Roman" panose="02020603050405020304" pitchFamily="18" charset="0"/>
                <a:cs typeface="Times New Roman" panose="02020603050405020304" pitchFamily="18" charset="0"/>
              </a:rPr>
              <a:t>aura </a:t>
            </a:r>
            <a:r>
              <a:rPr lang="en-IN" sz="3600" dirty="0" smtClean="0">
                <a:latin typeface="Times New Roman" panose="02020603050405020304" pitchFamily="18" charset="0"/>
                <a:cs typeface="Times New Roman" panose="02020603050405020304" pitchFamily="18" charset="0"/>
              </a:rPr>
              <a:t>— </a:t>
            </a:r>
          </a:p>
          <a:p>
            <a:pPr algn="just"/>
            <a:r>
              <a:rPr lang="en-IN" sz="3600" dirty="0" smtClean="0">
                <a:latin typeface="Times New Roman" panose="02020603050405020304" pitchFamily="18" charset="0"/>
                <a:cs typeface="Times New Roman" panose="02020603050405020304" pitchFamily="18" charset="0"/>
              </a:rPr>
              <a:t>Some </a:t>
            </a:r>
            <a:r>
              <a:rPr lang="en-IN" sz="3600" dirty="0">
                <a:latin typeface="Times New Roman" panose="02020603050405020304" pitchFamily="18" charset="0"/>
                <a:cs typeface="Times New Roman" panose="02020603050405020304" pitchFamily="18" charset="0"/>
              </a:rPr>
              <a:t>patient complain a </a:t>
            </a:r>
            <a:r>
              <a:rPr lang="en-IN" sz="3600" dirty="0" smtClean="0">
                <a:latin typeface="Times New Roman" panose="02020603050405020304" pitchFamily="18" charset="0"/>
                <a:cs typeface="Times New Roman" panose="02020603050405020304" pitchFamily="18" charset="0"/>
              </a:rPr>
              <a:t>vague premonitory </a:t>
            </a:r>
            <a:r>
              <a:rPr lang="en-IN" sz="3600" dirty="0">
                <a:latin typeface="Times New Roman" panose="02020603050405020304" pitchFamily="18" charset="0"/>
                <a:cs typeface="Times New Roman" panose="02020603050405020304" pitchFamily="18" charset="0"/>
              </a:rPr>
              <a:t>symptom called aura which may </a:t>
            </a:r>
            <a:r>
              <a:rPr lang="en-IN" sz="3600" dirty="0" smtClean="0">
                <a:latin typeface="Times New Roman" panose="02020603050405020304" pitchFamily="18" charset="0"/>
                <a:cs typeface="Times New Roman" panose="02020603050405020304" pitchFamily="18" charset="0"/>
              </a:rPr>
              <a:t>be like </a:t>
            </a:r>
            <a:r>
              <a:rPr lang="en-IN" sz="3600" dirty="0">
                <a:latin typeface="Times New Roman" panose="02020603050405020304" pitchFamily="18" charset="0"/>
                <a:cs typeface="Times New Roman" panose="02020603050405020304" pitchFamily="18" charset="0"/>
              </a:rPr>
              <a:t>higher cortical disturbances, hearing or </a:t>
            </a:r>
            <a:r>
              <a:rPr lang="en-IN" sz="3600" dirty="0" smtClean="0">
                <a:latin typeface="Times New Roman" panose="02020603050405020304" pitchFamily="18" charset="0"/>
                <a:cs typeface="Times New Roman" panose="02020603050405020304" pitchFamily="18" charset="0"/>
              </a:rPr>
              <a:t>visual hallucination </a:t>
            </a:r>
            <a:r>
              <a:rPr lang="en-IN" sz="3600" dirty="0">
                <a:latin typeface="Times New Roman" panose="02020603050405020304" pitchFamily="18" charset="0"/>
                <a:cs typeface="Times New Roman" panose="02020603050405020304" pitchFamily="18" charset="0"/>
              </a:rPr>
              <a:t>and flashes of light</a:t>
            </a:r>
            <a:r>
              <a:rPr lang="en-IN" sz="3600" dirty="0" smtClean="0">
                <a:latin typeface="Times New Roman" panose="02020603050405020304" pitchFamily="18" charset="0"/>
                <a:cs typeface="Times New Roman" panose="02020603050405020304" pitchFamily="18" charset="0"/>
              </a:rPr>
              <a:t>.</a:t>
            </a:r>
          </a:p>
          <a:p>
            <a:pPr algn="just"/>
            <a:endParaRPr lang="en-IN" sz="3600" dirty="0">
              <a:latin typeface="Times New Roman" panose="02020603050405020304" pitchFamily="18" charset="0"/>
              <a:cs typeface="Times New Roman" panose="02020603050405020304" pitchFamily="18" charset="0"/>
            </a:endParaRPr>
          </a:p>
          <a:p>
            <a:pPr algn="just"/>
            <a:r>
              <a:rPr lang="en-IN" sz="3600" b="1" dirty="0" smtClean="0">
                <a:solidFill>
                  <a:srgbClr val="FFFF00"/>
                </a:solidFill>
                <a:latin typeface="Times New Roman" panose="02020603050405020304" pitchFamily="18" charset="0"/>
                <a:cs typeface="Times New Roman" panose="02020603050405020304" pitchFamily="18" charset="0"/>
              </a:rPr>
              <a:t>2. Stage </a:t>
            </a:r>
            <a:r>
              <a:rPr lang="en-IN" sz="3600" b="1" dirty="0">
                <a:solidFill>
                  <a:srgbClr val="FFFF00"/>
                </a:solidFill>
                <a:latin typeface="Times New Roman" panose="02020603050405020304" pitchFamily="18" charset="0"/>
                <a:cs typeface="Times New Roman" panose="02020603050405020304" pitchFamily="18" charset="0"/>
              </a:rPr>
              <a:t>of cry and </a:t>
            </a:r>
            <a:r>
              <a:rPr lang="en-IN" sz="3600" b="1" dirty="0" smtClean="0">
                <a:solidFill>
                  <a:srgbClr val="FFFF00"/>
                </a:solidFill>
                <a:latin typeface="Times New Roman" panose="02020603050405020304" pitchFamily="18" charset="0"/>
                <a:cs typeface="Times New Roman" panose="02020603050405020304" pitchFamily="18" charset="0"/>
              </a:rPr>
              <a:t>fall </a:t>
            </a:r>
            <a:r>
              <a:rPr lang="en-IN" sz="3600" dirty="0" smtClean="0">
                <a:latin typeface="Times New Roman" panose="02020603050405020304" pitchFamily="18" charset="0"/>
                <a:cs typeface="Times New Roman" panose="02020603050405020304" pitchFamily="18" charset="0"/>
              </a:rPr>
              <a:t>— Patient </a:t>
            </a:r>
            <a:r>
              <a:rPr lang="en-IN" sz="3600" dirty="0">
                <a:latin typeface="Times New Roman" panose="02020603050405020304" pitchFamily="18" charset="0"/>
                <a:cs typeface="Times New Roman" panose="02020603050405020304" pitchFamily="18" charset="0"/>
              </a:rPr>
              <a:t>become unconscious with</a:t>
            </a:r>
          </a:p>
          <a:p>
            <a:pPr algn="just"/>
            <a:r>
              <a:rPr lang="en-IN" sz="3600" dirty="0">
                <a:latin typeface="Times New Roman" panose="02020603050405020304" pitchFamily="18" charset="0"/>
                <a:cs typeface="Times New Roman" panose="02020603050405020304" pitchFamily="18" charset="0"/>
              </a:rPr>
              <a:t>loss postural control and fall occurs. Tonic </a:t>
            </a:r>
            <a:r>
              <a:rPr lang="en-IN" sz="3600" dirty="0" smtClean="0">
                <a:latin typeface="Times New Roman" panose="02020603050405020304" pitchFamily="18" charset="0"/>
                <a:cs typeface="Times New Roman" panose="02020603050405020304" pitchFamily="18" charset="0"/>
              </a:rPr>
              <a:t>contraction of </a:t>
            </a:r>
            <a:r>
              <a:rPr lang="en-IN" sz="3600" dirty="0">
                <a:latin typeface="Times New Roman" panose="02020603050405020304" pitchFamily="18" charset="0"/>
                <a:cs typeface="Times New Roman" panose="02020603050405020304" pitchFamily="18" charset="0"/>
              </a:rPr>
              <a:t>respiratory muscle starts in this stage cause </a:t>
            </a:r>
            <a:r>
              <a:rPr lang="en-IN" sz="3600" dirty="0" smtClean="0">
                <a:latin typeface="Times New Roman" panose="02020603050405020304" pitchFamily="18" charset="0"/>
                <a:cs typeface="Times New Roman" panose="02020603050405020304" pitchFamily="18" charset="0"/>
              </a:rPr>
              <a:t>prolong expiration </a:t>
            </a:r>
            <a:r>
              <a:rPr lang="en-IN" sz="3600" dirty="0">
                <a:latin typeface="Times New Roman" panose="02020603050405020304" pitchFamily="18" charset="0"/>
                <a:cs typeface="Times New Roman" panose="02020603050405020304" pitchFamily="18" charset="0"/>
              </a:rPr>
              <a:t>and produce the epileptic cry.</a:t>
            </a:r>
          </a:p>
        </p:txBody>
      </p:sp>
    </p:spTree>
    <p:extLst>
      <p:ext uri="{BB962C8B-B14F-4D97-AF65-F5344CB8AC3E}">
        <p14:creationId xmlns:p14="http://schemas.microsoft.com/office/powerpoint/2010/main" val="15761469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541" y="914400"/>
            <a:ext cx="12075459" cy="5078313"/>
          </a:xfrm>
          <a:prstGeom prst="rect">
            <a:avLst/>
          </a:prstGeom>
        </p:spPr>
        <p:txBody>
          <a:bodyPr wrap="square">
            <a:spAutoFit/>
          </a:bodyPr>
          <a:lstStyle/>
          <a:p>
            <a:pPr algn="just"/>
            <a:r>
              <a:rPr lang="en-IN" sz="3600" b="1" dirty="0" smtClean="0">
                <a:solidFill>
                  <a:srgbClr val="FFFF00"/>
                </a:solidFill>
                <a:latin typeface="Times New Roman" panose="02020603050405020304" pitchFamily="18" charset="0"/>
                <a:cs typeface="Times New Roman" panose="02020603050405020304" pitchFamily="18" charset="0"/>
              </a:rPr>
              <a:t>3. Ictal phase</a:t>
            </a:r>
            <a:endParaRPr lang="en-IN" sz="3600" dirty="0">
              <a:solidFill>
                <a:srgbClr val="FFFF00"/>
              </a:solidFill>
              <a:latin typeface="Times New Roman" panose="02020603050405020304" pitchFamily="18" charset="0"/>
              <a:cs typeface="Times New Roman" panose="02020603050405020304" pitchFamily="18" charset="0"/>
            </a:endParaRPr>
          </a:p>
          <a:p>
            <a:pPr algn="just"/>
            <a:r>
              <a:rPr lang="en-IN" sz="3600" dirty="0" smtClean="0">
                <a:solidFill>
                  <a:srgbClr val="FFFF00"/>
                </a:solidFill>
                <a:latin typeface="Times New Roman" panose="02020603050405020304" pitchFamily="18" charset="0"/>
                <a:cs typeface="Times New Roman" panose="02020603050405020304" pitchFamily="18" charset="0"/>
              </a:rPr>
              <a:t>Tonic phase </a:t>
            </a:r>
            <a:r>
              <a:rPr lang="en-IN" sz="3600" dirty="0" smtClean="0">
                <a:latin typeface="Times New Roman" panose="02020603050405020304" pitchFamily="18" charset="0"/>
                <a:cs typeface="Times New Roman" panose="02020603050405020304" pitchFamily="18" charset="0"/>
              </a:rPr>
              <a:t>—</a:t>
            </a:r>
            <a:r>
              <a:rPr lang="en-IN" sz="3600" dirty="0">
                <a:latin typeface="Times New Roman" panose="02020603050405020304" pitchFamily="18" charset="0"/>
                <a:cs typeface="Times New Roman" panose="02020603050405020304" pitchFamily="18" charset="0"/>
              </a:rPr>
              <a:t>This phase persists for only </a:t>
            </a:r>
            <a:r>
              <a:rPr lang="en-IN" sz="3600" dirty="0" smtClean="0">
                <a:latin typeface="Times New Roman" panose="02020603050405020304" pitchFamily="18" charset="0"/>
                <a:cs typeface="Times New Roman" panose="02020603050405020304" pitchFamily="18" charset="0"/>
              </a:rPr>
              <a:t>10–20 seconds</a:t>
            </a:r>
            <a:r>
              <a:rPr lang="en-IN" sz="3600" dirty="0">
                <a:latin typeface="Times New Roman" panose="02020603050405020304" pitchFamily="18" charset="0"/>
                <a:cs typeface="Times New Roman" panose="02020603050405020304" pitchFamily="18" charset="0"/>
              </a:rPr>
              <a:t>.</a:t>
            </a:r>
          </a:p>
          <a:p>
            <a:pPr algn="just"/>
            <a:r>
              <a:rPr lang="en-IN" sz="3600" dirty="0">
                <a:latin typeface="Times New Roman" panose="02020603050405020304" pitchFamily="18" charset="0"/>
                <a:cs typeface="Times New Roman" panose="02020603050405020304" pitchFamily="18" charset="0"/>
              </a:rPr>
              <a:t>–– Ictal cry (due to simultaneous tonic contraction </a:t>
            </a:r>
            <a:r>
              <a:rPr lang="en-IN" sz="3600" dirty="0" smtClean="0">
                <a:latin typeface="Times New Roman" panose="02020603050405020304" pitchFamily="18" charset="0"/>
                <a:cs typeface="Times New Roman" panose="02020603050405020304" pitchFamily="18" charset="0"/>
              </a:rPr>
              <a:t>of laryngeal </a:t>
            </a:r>
            <a:r>
              <a:rPr lang="en-IN" sz="3600" dirty="0">
                <a:latin typeface="Times New Roman" panose="02020603050405020304" pitchFamily="18" charset="0"/>
                <a:cs typeface="Times New Roman" panose="02020603050405020304" pitchFamily="18" charset="0"/>
              </a:rPr>
              <a:t>and respiratory muscles).</a:t>
            </a:r>
          </a:p>
          <a:p>
            <a:pPr algn="just"/>
            <a:r>
              <a:rPr lang="en-IN" sz="3600" dirty="0">
                <a:latin typeface="Times New Roman" panose="02020603050405020304" pitchFamily="18" charset="0"/>
                <a:cs typeface="Times New Roman" panose="02020603050405020304" pitchFamily="18" charset="0"/>
              </a:rPr>
              <a:t>–– Impaired respiration.</a:t>
            </a:r>
          </a:p>
          <a:p>
            <a:pPr algn="just"/>
            <a:r>
              <a:rPr lang="en-IN" sz="3600" dirty="0">
                <a:latin typeface="Times New Roman" panose="02020603050405020304" pitchFamily="18" charset="0"/>
                <a:cs typeface="Times New Roman" panose="02020603050405020304" pitchFamily="18" charset="0"/>
              </a:rPr>
              <a:t>–– Biting of tongue.</a:t>
            </a:r>
          </a:p>
          <a:p>
            <a:pPr algn="just"/>
            <a:r>
              <a:rPr lang="en-IN" sz="3600" dirty="0">
                <a:latin typeface="Times New Roman" panose="02020603050405020304" pitchFamily="18" charset="0"/>
                <a:cs typeface="Times New Roman" panose="02020603050405020304" pitchFamily="18" charset="0"/>
              </a:rPr>
              <a:t>–– Hypertension.</a:t>
            </a:r>
          </a:p>
          <a:p>
            <a:pPr algn="just"/>
            <a:r>
              <a:rPr lang="en-IN" sz="3600" dirty="0">
                <a:latin typeface="Times New Roman" panose="02020603050405020304" pitchFamily="18" charset="0"/>
                <a:cs typeface="Times New Roman" panose="02020603050405020304" pitchFamily="18" charset="0"/>
              </a:rPr>
              <a:t>–– Tachycardia.</a:t>
            </a:r>
          </a:p>
          <a:p>
            <a:pPr algn="just"/>
            <a:r>
              <a:rPr lang="en-IN" sz="3600" dirty="0">
                <a:latin typeface="Times New Roman" panose="02020603050405020304" pitchFamily="18" charset="0"/>
                <a:cs typeface="Times New Roman" panose="02020603050405020304" pitchFamily="18" charset="0"/>
              </a:rPr>
              <a:t>–– Dilated pupil are seen in this phase</a:t>
            </a:r>
            <a:r>
              <a:rPr lang="en-IN" sz="3600" dirty="0" smtClean="0">
                <a:latin typeface="Times New Roman" panose="02020603050405020304" pitchFamily="18" charset="0"/>
                <a:cs typeface="Times New Roman" panose="02020603050405020304" pitchFamily="18" charset="0"/>
              </a:rPr>
              <a:t>.</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858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048" y="591671"/>
            <a:ext cx="11752728" cy="5632311"/>
          </a:xfrm>
          <a:prstGeom prst="rect">
            <a:avLst/>
          </a:prstGeom>
        </p:spPr>
        <p:txBody>
          <a:bodyPr wrap="square">
            <a:spAutoFit/>
          </a:bodyPr>
          <a:lstStyle/>
          <a:p>
            <a:pPr lvl="0" algn="just"/>
            <a:r>
              <a:rPr lang="en-IN" sz="3600" dirty="0">
                <a:solidFill>
                  <a:srgbClr val="FFFF00"/>
                </a:solidFill>
                <a:latin typeface="Times New Roman" panose="02020603050405020304" pitchFamily="18" charset="0"/>
                <a:cs typeface="Times New Roman" panose="02020603050405020304" pitchFamily="18" charset="0"/>
              </a:rPr>
              <a:t>Clonic phase </a:t>
            </a:r>
            <a:r>
              <a:rPr lang="en-IN" sz="3600" dirty="0">
                <a:solidFill>
                  <a:prstClr val="white"/>
                </a:solidFill>
                <a:latin typeface="Times New Roman" panose="02020603050405020304" pitchFamily="18" charset="0"/>
                <a:cs typeface="Times New Roman" panose="02020603050405020304" pitchFamily="18" charset="0"/>
              </a:rPr>
              <a:t>—In this phase there is—</a:t>
            </a:r>
          </a:p>
          <a:p>
            <a:pPr lvl="0" algn="just"/>
            <a:r>
              <a:rPr lang="en-IN" sz="3600" dirty="0">
                <a:solidFill>
                  <a:prstClr val="white"/>
                </a:solidFill>
                <a:latin typeface="Times New Roman" panose="02020603050405020304" pitchFamily="18" charset="0"/>
                <a:cs typeface="Times New Roman" panose="02020603050405020304" pitchFamily="18" charset="0"/>
              </a:rPr>
              <a:t>–– Superimposition of muscle relaxation </a:t>
            </a:r>
            <a:r>
              <a:rPr lang="en-IN" sz="3600" dirty="0" smtClean="0">
                <a:solidFill>
                  <a:prstClr val="white"/>
                </a:solidFill>
                <a:latin typeface="Times New Roman" panose="02020603050405020304" pitchFamily="18" charset="0"/>
                <a:cs typeface="Times New Roman" panose="02020603050405020304" pitchFamily="18" charset="0"/>
              </a:rPr>
              <a:t>period in </a:t>
            </a:r>
            <a:r>
              <a:rPr lang="en-IN" sz="3600" dirty="0">
                <a:solidFill>
                  <a:prstClr val="white"/>
                </a:solidFill>
                <a:latin typeface="Times New Roman" panose="02020603050405020304" pitchFamily="18" charset="0"/>
                <a:cs typeface="Times New Roman" panose="02020603050405020304" pitchFamily="18" charset="0"/>
              </a:rPr>
              <a:t>between tonic muscle contraction. Period </a:t>
            </a:r>
            <a:r>
              <a:rPr lang="en-IN" sz="3600" dirty="0" smtClean="0">
                <a:solidFill>
                  <a:prstClr val="white"/>
                </a:solidFill>
                <a:latin typeface="Times New Roman" panose="02020603050405020304" pitchFamily="18" charset="0"/>
                <a:cs typeface="Times New Roman" panose="02020603050405020304" pitchFamily="18" charset="0"/>
              </a:rPr>
              <a:t>of relaxation </a:t>
            </a:r>
            <a:r>
              <a:rPr lang="en-IN" sz="3600" dirty="0">
                <a:solidFill>
                  <a:prstClr val="white"/>
                </a:solidFill>
                <a:latin typeface="Times New Roman" panose="02020603050405020304" pitchFamily="18" charset="0"/>
                <a:cs typeface="Times New Roman" panose="02020603050405020304" pitchFamily="18" charset="0"/>
              </a:rPr>
              <a:t>progressively increases until the </a:t>
            </a:r>
            <a:r>
              <a:rPr lang="en-IN" sz="3600" dirty="0" smtClean="0">
                <a:solidFill>
                  <a:prstClr val="white"/>
                </a:solidFill>
                <a:latin typeface="Times New Roman" panose="02020603050405020304" pitchFamily="18" charset="0"/>
                <a:cs typeface="Times New Roman" panose="02020603050405020304" pitchFamily="18" charset="0"/>
              </a:rPr>
              <a:t>end of </a:t>
            </a:r>
            <a:r>
              <a:rPr lang="en-IN" sz="3600" dirty="0">
                <a:solidFill>
                  <a:prstClr val="white"/>
                </a:solidFill>
                <a:latin typeface="Times New Roman" panose="02020603050405020304" pitchFamily="18" charset="0"/>
                <a:cs typeface="Times New Roman" panose="02020603050405020304" pitchFamily="18" charset="0"/>
              </a:rPr>
              <a:t>ictal phase, usually not more than 1 minute</a:t>
            </a:r>
            <a:r>
              <a:rPr lang="en-IN" sz="3600" dirty="0" smtClean="0">
                <a:solidFill>
                  <a:prstClr val="white"/>
                </a:solidFill>
                <a:latin typeface="Times New Roman" panose="02020603050405020304" pitchFamily="18" charset="0"/>
                <a:cs typeface="Times New Roman" panose="02020603050405020304" pitchFamily="18" charset="0"/>
              </a:rPr>
              <a:t>.</a:t>
            </a:r>
          </a:p>
          <a:p>
            <a:pPr lvl="0" algn="just"/>
            <a:r>
              <a:rPr lang="en-IN" sz="3600" b="1" dirty="0" smtClean="0">
                <a:solidFill>
                  <a:srgbClr val="FFFF00"/>
                </a:solidFill>
                <a:latin typeface="Times New Roman" panose="02020603050405020304" pitchFamily="18" charset="0"/>
                <a:cs typeface="Times New Roman" panose="02020603050405020304" pitchFamily="18" charset="0"/>
              </a:rPr>
              <a:t>4. postictal period </a:t>
            </a:r>
            <a:r>
              <a:rPr lang="en-IN" sz="3600" dirty="0" smtClean="0">
                <a:solidFill>
                  <a:srgbClr val="FFFF00"/>
                </a:solidFill>
                <a:latin typeface="Times New Roman" panose="02020603050405020304" pitchFamily="18" charset="0"/>
                <a:cs typeface="Times New Roman" panose="02020603050405020304" pitchFamily="18" charset="0"/>
              </a:rPr>
              <a:t>— </a:t>
            </a:r>
            <a:r>
              <a:rPr lang="en-IN" sz="3600" dirty="0" smtClean="0">
                <a:solidFill>
                  <a:prstClr val="white"/>
                </a:solidFill>
                <a:latin typeface="Times New Roman" panose="02020603050405020304" pitchFamily="18" charset="0"/>
                <a:cs typeface="Times New Roman" panose="02020603050405020304" pitchFamily="18" charset="0"/>
              </a:rPr>
              <a:t>characterized </a:t>
            </a:r>
            <a:r>
              <a:rPr lang="en-IN" sz="3600" dirty="0">
                <a:solidFill>
                  <a:prstClr val="white"/>
                </a:solidFill>
                <a:latin typeface="Times New Roman" panose="02020603050405020304" pitchFamily="18" charset="0"/>
                <a:cs typeface="Times New Roman" panose="02020603050405020304" pitchFamily="18" charset="0"/>
              </a:rPr>
              <a:t>by:</a:t>
            </a:r>
          </a:p>
          <a:p>
            <a:pPr lvl="0" algn="just"/>
            <a:r>
              <a:rPr lang="en-IN" sz="3600" dirty="0">
                <a:solidFill>
                  <a:prstClr val="white"/>
                </a:solidFill>
                <a:latin typeface="Times New Roman" panose="02020603050405020304" pitchFamily="18" charset="0"/>
                <a:cs typeface="Times New Roman" panose="02020603050405020304" pitchFamily="18" charset="0"/>
              </a:rPr>
              <a:t>−− Unresponsiveness with muscle flaccidity</a:t>
            </a:r>
          </a:p>
          <a:p>
            <a:pPr lvl="0" algn="just"/>
            <a:r>
              <a:rPr lang="en-IN" sz="3600" dirty="0">
                <a:solidFill>
                  <a:prstClr val="white"/>
                </a:solidFill>
                <a:latin typeface="Times New Roman" panose="02020603050405020304" pitchFamily="18" charset="0"/>
                <a:cs typeface="Times New Roman" panose="02020603050405020304" pitchFamily="18" charset="0"/>
              </a:rPr>
              <a:t>−− Excessive salivation</a:t>
            </a:r>
          </a:p>
          <a:p>
            <a:pPr lvl="0" algn="just"/>
            <a:r>
              <a:rPr lang="en-IN" sz="3600" dirty="0">
                <a:solidFill>
                  <a:prstClr val="white"/>
                </a:solidFill>
                <a:latin typeface="Times New Roman" panose="02020603050405020304" pitchFamily="18" charset="0"/>
                <a:cs typeface="Times New Roman" panose="02020603050405020304" pitchFamily="18" charset="0"/>
              </a:rPr>
              <a:t>−− </a:t>
            </a:r>
            <a:r>
              <a:rPr lang="en-IN" sz="3600" dirty="0" err="1">
                <a:solidFill>
                  <a:prstClr val="white"/>
                </a:solidFill>
                <a:latin typeface="Times New Roman" panose="02020603050405020304" pitchFamily="18" charset="0"/>
                <a:cs typeface="Times New Roman" panose="02020603050405020304" pitchFamily="18" charset="0"/>
              </a:rPr>
              <a:t>Stridorous</a:t>
            </a:r>
            <a:r>
              <a:rPr lang="en-IN" sz="3600" dirty="0">
                <a:solidFill>
                  <a:prstClr val="white"/>
                </a:solidFill>
                <a:latin typeface="Times New Roman" panose="02020603050405020304" pitchFamily="18" charset="0"/>
                <a:cs typeface="Times New Roman" panose="02020603050405020304" pitchFamily="18" charset="0"/>
              </a:rPr>
              <a:t> breathing</a:t>
            </a:r>
          </a:p>
          <a:p>
            <a:pPr lvl="0" algn="just"/>
            <a:r>
              <a:rPr lang="en-IN" sz="3600" dirty="0">
                <a:solidFill>
                  <a:prstClr val="white"/>
                </a:solidFill>
                <a:latin typeface="Times New Roman" panose="02020603050405020304" pitchFamily="18" charset="0"/>
                <a:cs typeface="Times New Roman" panose="02020603050405020304" pitchFamily="18" charset="0"/>
              </a:rPr>
              <a:t>−− Bladder and bowel incontinence.</a:t>
            </a:r>
          </a:p>
        </p:txBody>
      </p:sp>
    </p:spTree>
    <p:extLst>
      <p:ext uri="{BB962C8B-B14F-4D97-AF65-F5344CB8AC3E}">
        <p14:creationId xmlns:p14="http://schemas.microsoft.com/office/powerpoint/2010/main" val="32667046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1" y="739589"/>
            <a:ext cx="11725835" cy="4524315"/>
          </a:xfrm>
          <a:prstGeom prst="rect">
            <a:avLst/>
          </a:prstGeom>
        </p:spPr>
        <p:txBody>
          <a:bodyPr wrap="square">
            <a:spAutoFit/>
          </a:bodyPr>
          <a:lstStyle/>
          <a:p>
            <a:r>
              <a:rPr lang="en-IN" sz="3600" b="1" dirty="0" smtClean="0">
                <a:solidFill>
                  <a:srgbClr val="FFFF00"/>
                </a:solidFill>
                <a:latin typeface="Times New Roman" panose="02020603050405020304" pitchFamily="18" charset="0"/>
                <a:cs typeface="Times New Roman" panose="02020603050405020304" pitchFamily="18" charset="0"/>
              </a:rPr>
              <a:t>5. Postictal </a:t>
            </a:r>
            <a:r>
              <a:rPr lang="en-IN" sz="3600" b="1" dirty="0">
                <a:solidFill>
                  <a:srgbClr val="FFFF00"/>
                </a:solidFill>
                <a:latin typeface="Times New Roman" panose="02020603050405020304" pitchFamily="18" charset="0"/>
                <a:cs typeface="Times New Roman" panose="02020603050405020304" pitchFamily="18" charset="0"/>
              </a:rPr>
              <a:t>confusion </a:t>
            </a:r>
            <a:endParaRPr lang="en-IN" sz="3600" b="1" dirty="0" smtClean="0">
              <a:solidFill>
                <a:srgbClr val="FFFF00"/>
              </a:solidFill>
              <a:latin typeface="Times New Roman" panose="02020603050405020304" pitchFamily="18" charset="0"/>
              <a:cs typeface="Times New Roman" panose="02020603050405020304" pitchFamily="18" charset="0"/>
            </a:endParaRPr>
          </a:p>
          <a:p>
            <a:r>
              <a:rPr lang="en-IN" sz="3600" dirty="0" smtClean="0">
                <a:latin typeface="Times New Roman" panose="02020603050405020304" pitchFamily="18" charset="0"/>
                <a:cs typeface="Times New Roman" panose="02020603050405020304" pitchFamily="18" charset="0"/>
              </a:rPr>
              <a:t>may </a:t>
            </a:r>
            <a:r>
              <a:rPr lang="en-IN" sz="3600" dirty="0">
                <a:latin typeface="Times New Roman" panose="02020603050405020304" pitchFamily="18" charset="0"/>
                <a:cs typeface="Times New Roman" panose="02020603050405020304" pitchFamily="18" charset="0"/>
              </a:rPr>
              <a:t>persists for minute to hours.</a:t>
            </a:r>
          </a:p>
          <a:p>
            <a:r>
              <a:rPr lang="en-IN" sz="3600" dirty="0">
                <a:latin typeface="Times New Roman" panose="02020603050405020304" pitchFamily="18" charset="0"/>
                <a:cs typeface="Times New Roman" panose="02020603050405020304" pitchFamily="18" charset="0"/>
              </a:rPr>
              <a:t>Patient complains of headache, fatigue and </a:t>
            </a:r>
            <a:r>
              <a:rPr lang="en-IN" sz="3600" dirty="0" smtClean="0">
                <a:latin typeface="Times New Roman" panose="02020603050405020304" pitchFamily="18" charset="0"/>
                <a:cs typeface="Times New Roman" panose="02020603050405020304" pitchFamily="18" charset="0"/>
              </a:rPr>
              <a:t>muscle ache</a:t>
            </a:r>
            <a:endParaRPr lang="en-IN" sz="3600" dirty="0">
              <a:latin typeface="Times New Roman" panose="02020603050405020304" pitchFamily="18" charset="0"/>
              <a:cs typeface="Times New Roman" panose="02020603050405020304" pitchFamily="18" charset="0"/>
            </a:endParaRPr>
          </a:p>
          <a:p>
            <a:r>
              <a:rPr lang="en-IN" sz="3600" dirty="0">
                <a:latin typeface="Times New Roman" panose="02020603050405020304" pitchFamily="18" charset="0"/>
                <a:cs typeface="Times New Roman" panose="02020603050405020304" pitchFamily="18" charset="0"/>
              </a:rPr>
              <a:t>with impaired consciousness.</a:t>
            </a:r>
          </a:p>
          <a:p>
            <a:r>
              <a:rPr lang="en-IN" sz="3600" b="1" dirty="0">
                <a:latin typeface="Times New Roman" panose="02020603050405020304" pitchFamily="18" charset="0"/>
                <a:cs typeface="Times New Roman" panose="02020603050405020304" pitchFamily="18" charset="0"/>
              </a:rPr>
              <a:t>−</a:t>
            </a:r>
            <a:r>
              <a:rPr lang="en-IN" sz="3600" dirty="0">
                <a:latin typeface="Times New Roman" panose="02020603050405020304" pitchFamily="18" charset="0"/>
                <a:cs typeface="Times New Roman" panose="02020603050405020304" pitchFamily="18" charset="0"/>
              </a:rPr>
              <a:t>− Duration of this phase may increase in:</a:t>
            </a:r>
          </a:p>
          <a:p>
            <a:r>
              <a:rPr lang="en-IN" sz="3600" dirty="0">
                <a:latin typeface="Times New Roman" panose="02020603050405020304" pitchFamily="18" charset="0"/>
                <a:cs typeface="Times New Roman" panose="02020603050405020304" pitchFamily="18" charset="0"/>
              </a:rPr>
              <a:t>–– Prolonged seizure</a:t>
            </a:r>
          </a:p>
          <a:p>
            <a:r>
              <a:rPr lang="en-IN" sz="3600" dirty="0">
                <a:latin typeface="Times New Roman" panose="02020603050405020304" pitchFamily="18" charset="0"/>
                <a:cs typeface="Times New Roman" panose="02020603050405020304" pitchFamily="18" charset="0"/>
              </a:rPr>
              <a:t>–– Underlying CNS disease</a:t>
            </a:r>
          </a:p>
          <a:p>
            <a:r>
              <a:rPr lang="en-IN" sz="3600" dirty="0">
                <a:latin typeface="Times New Roman" panose="02020603050405020304" pitchFamily="18" charset="0"/>
                <a:cs typeface="Times New Roman" panose="02020603050405020304" pitchFamily="18" charset="0"/>
              </a:rPr>
              <a:t>–– Alcoholic cerebral atrophy.</a:t>
            </a:r>
          </a:p>
        </p:txBody>
      </p:sp>
    </p:spTree>
    <p:extLst>
      <p:ext uri="{BB962C8B-B14F-4D97-AF65-F5344CB8AC3E}">
        <p14:creationId xmlns:p14="http://schemas.microsoft.com/office/powerpoint/2010/main" val="30226180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459" y="521989"/>
            <a:ext cx="11631706" cy="5632311"/>
          </a:xfrm>
          <a:prstGeom prst="rect">
            <a:avLst/>
          </a:prstGeom>
        </p:spPr>
        <p:txBody>
          <a:bodyPr wrap="square">
            <a:spAutoFit/>
          </a:bodyPr>
          <a:lstStyle/>
          <a:p>
            <a:r>
              <a:rPr lang="en-IN" sz="3600" b="1" dirty="0">
                <a:latin typeface="Times New Roman" panose="02020603050405020304" pitchFamily="18" charset="0"/>
                <a:cs typeface="Times New Roman" panose="02020603050405020304" pitchFamily="18" charset="0"/>
              </a:rPr>
              <a:t>LENNOX-</a:t>
            </a:r>
            <a:r>
              <a:rPr lang="en-IN" sz="3600" b="1" dirty="0" err="1">
                <a:latin typeface="Times New Roman" panose="02020603050405020304" pitchFamily="18" charset="0"/>
                <a:cs typeface="Times New Roman" panose="02020603050405020304" pitchFamily="18" charset="0"/>
              </a:rPr>
              <a:t>GASTAUT</a:t>
            </a:r>
            <a:r>
              <a:rPr lang="en-IN" sz="3600" b="1" dirty="0">
                <a:latin typeface="Times New Roman" panose="02020603050405020304" pitchFamily="18" charset="0"/>
                <a:cs typeface="Times New Roman" panose="02020603050405020304" pitchFamily="18" charset="0"/>
              </a:rPr>
              <a:t> SYNDROME</a:t>
            </a:r>
          </a:p>
          <a:p>
            <a:pPr marL="571500" indent="-571500" algn="just">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Recurrent seizures (epilepsy) that begin in early life.</a:t>
            </a:r>
          </a:p>
          <a:p>
            <a:pPr marL="571500" indent="-571500" algn="just">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children  3-5 age.</a:t>
            </a:r>
          </a:p>
          <a:p>
            <a:pPr marL="571500" indent="-571500" algn="just">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Occur during sleep/ on waking cause sudden fall. </a:t>
            </a:r>
          </a:p>
          <a:p>
            <a:pPr algn="just"/>
            <a:r>
              <a:rPr lang="en-IN" sz="3600" dirty="0" smtClean="0">
                <a:latin typeface="Times New Roman" panose="02020603050405020304" pitchFamily="18" charset="0"/>
                <a:cs typeface="Times New Roman" panose="02020603050405020304" pitchFamily="18" charset="0"/>
              </a:rPr>
              <a:t>defined </a:t>
            </a:r>
            <a:r>
              <a:rPr lang="en-IN" sz="3600" dirty="0">
                <a:latin typeface="Times New Roman" panose="02020603050405020304" pitchFamily="18" charset="0"/>
                <a:cs typeface="Times New Roman" panose="02020603050405020304" pitchFamily="18" charset="0"/>
              </a:rPr>
              <a:t>by </a:t>
            </a:r>
            <a:r>
              <a:rPr lang="en-IN" sz="3600" dirty="0" smtClean="0">
                <a:latin typeface="Times New Roman" panose="02020603050405020304" pitchFamily="18" charset="0"/>
                <a:cs typeface="Times New Roman" panose="02020603050405020304" pitchFamily="18" charset="0"/>
              </a:rPr>
              <a:t>the following </a:t>
            </a:r>
            <a:r>
              <a:rPr lang="en-IN" sz="3600" dirty="0">
                <a:latin typeface="Times New Roman" panose="02020603050405020304" pitchFamily="18" charset="0"/>
                <a:cs typeface="Times New Roman" panose="02020603050405020304" pitchFamily="18" charset="0"/>
              </a:rPr>
              <a:t>triad: </a:t>
            </a:r>
            <a:endParaRPr lang="en-IN" sz="3600" dirty="0" smtClean="0">
              <a:latin typeface="Times New Roman" panose="02020603050405020304" pitchFamily="18" charset="0"/>
              <a:cs typeface="Times New Roman" panose="02020603050405020304" pitchFamily="18" charset="0"/>
            </a:endParaRPr>
          </a:p>
          <a:p>
            <a:pPr algn="just"/>
            <a:r>
              <a:rPr lang="en-IN" sz="3600" dirty="0" smtClean="0">
                <a:latin typeface="Times New Roman" panose="02020603050405020304" pitchFamily="18" charset="0"/>
                <a:cs typeface="Times New Roman" panose="02020603050405020304" pitchFamily="18" charset="0"/>
              </a:rPr>
              <a:t>(</a:t>
            </a:r>
            <a:r>
              <a:rPr lang="en-IN" sz="3600" dirty="0">
                <a:latin typeface="Times New Roman" panose="02020603050405020304" pitchFamily="18" charset="0"/>
                <a:cs typeface="Times New Roman" panose="02020603050405020304" pitchFamily="18" charset="0"/>
              </a:rPr>
              <a:t>1) multiple seizure types (usually including </a:t>
            </a:r>
            <a:r>
              <a:rPr lang="en-IN" sz="3600" dirty="0" smtClean="0">
                <a:latin typeface="Times New Roman" panose="02020603050405020304" pitchFamily="18" charset="0"/>
                <a:cs typeface="Times New Roman" panose="02020603050405020304" pitchFamily="18" charset="0"/>
              </a:rPr>
              <a:t>generalized 	tonic-</a:t>
            </a:r>
            <a:r>
              <a:rPr lang="en-IN" sz="3600" dirty="0" err="1" smtClean="0">
                <a:latin typeface="Times New Roman" panose="02020603050405020304" pitchFamily="18" charset="0"/>
                <a:cs typeface="Times New Roman" panose="02020603050405020304" pitchFamily="18" charset="0"/>
              </a:rPr>
              <a:t>clonic</a:t>
            </a:r>
            <a:r>
              <a:rPr lang="en-IN" sz="3600" dirty="0">
                <a:latin typeface="Times New Roman" panose="02020603050405020304" pitchFamily="18" charset="0"/>
                <a:cs typeface="Times New Roman" panose="02020603050405020304" pitchFamily="18" charset="0"/>
              </a:rPr>
              <a:t>, atonic, and atypical absence seizures); </a:t>
            </a:r>
            <a:endParaRPr lang="en-IN" sz="3600" dirty="0" smtClean="0">
              <a:latin typeface="Times New Roman" panose="02020603050405020304" pitchFamily="18" charset="0"/>
              <a:cs typeface="Times New Roman" panose="02020603050405020304" pitchFamily="18" charset="0"/>
            </a:endParaRPr>
          </a:p>
          <a:p>
            <a:pPr algn="just"/>
            <a:r>
              <a:rPr lang="en-IN" sz="3600" dirty="0" smtClean="0">
                <a:latin typeface="Times New Roman" panose="02020603050405020304" pitchFamily="18" charset="0"/>
                <a:cs typeface="Times New Roman" panose="02020603050405020304" pitchFamily="18" charset="0"/>
              </a:rPr>
              <a:t>(</a:t>
            </a:r>
            <a:r>
              <a:rPr lang="en-IN" sz="3600" dirty="0">
                <a:latin typeface="Times New Roman" panose="02020603050405020304" pitchFamily="18" charset="0"/>
                <a:cs typeface="Times New Roman" panose="02020603050405020304" pitchFamily="18" charset="0"/>
              </a:rPr>
              <a:t>2) an </a:t>
            </a:r>
            <a:r>
              <a:rPr lang="en-IN" sz="3600" dirty="0" smtClean="0">
                <a:latin typeface="Times New Roman" panose="02020603050405020304" pitchFamily="18" charset="0"/>
                <a:cs typeface="Times New Roman" panose="02020603050405020304" pitchFamily="18" charset="0"/>
              </a:rPr>
              <a:t>EEG showing </a:t>
            </a:r>
            <a:r>
              <a:rPr lang="en-IN" sz="3600" dirty="0">
                <a:latin typeface="Times New Roman" panose="02020603050405020304" pitchFamily="18" charset="0"/>
                <a:cs typeface="Times New Roman" panose="02020603050405020304" pitchFamily="18" charset="0"/>
              </a:rPr>
              <a:t>slow (&lt;3 Hz) spike-and-wave discharges </a:t>
            </a:r>
            <a:r>
              <a:rPr lang="en-IN" sz="3600" dirty="0" smtClean="0">
                <a:latin typeface="Times New Roman" panose="02020603050405020304" pitchFamily="18" charset="0"/>
                <a:cs typeface="Times New Roman" panose="02020603050405020304" pitchFamily="18" charset="0"/>
              </a:rPr>
              <a:t>	and </a:t>
            </a:r>
            <a:r>
              <a:rPr lang="en-IN" sz="3600" dirty="0">
                <a:latin typeface="Times New Roman" panose="02020603050405020304" pitchFamily="18" charset="0"/>
                <a:cs typeface="Times New Roman" panose="02020603050405020304" pitchFamily="18" charset="0"/>
              </a:rPr>
              <a:t>a variety </a:t>
            </a:r>
            <a:r>
              <a:rPr lang="en-IN" sz="3600" dirty="0" smtClean="0">
                <a:latin typeface="Times New Roman" panose="02020603050405020304" pitchFamily="18" charset="0"/>
                <a:cs typeface="Times New Roman" panose="02020603050405020304" pitchFamily="18" charset="0"/>
              </a:rPr>
              <a:t>of other </a:t>
            </a:r>
            <a:r>
              <a:rPr lang="en-IN" sz="3600" dirty="0">
                <a:latin typeface="Times New Roman" panose="02020603050405020304" pitchFamily="18" charset="0"/>
                <a:cs typeface="Times New Roman" panose="02020603050405020304" pitchFamily="18" charset="0"/>
              </a:rPr>
              <a:t>abnormalities; </a:t>
            </a:r>
            <a:endParaRPr lang="en-IN" sz="3600" dirty="0" smtClean="0">
              <a:latin typeface="Times New Roman" panose="02020603050405020304" pitchFamily="18" charset="0"/>
              <a:cs typeface="Times New Roman" panose="02020603050405020304" pitchFamily="18" charset="0"/>
            </a:endParaRPr>
          </a:p>
          <a:p>
            <a:pPr algn="just"/>
            <a:r>
              <a:rPr lang="en-IN" sz="3600" dirty="0" smtClean="0">
                <a:latin typeface="Times New Roman" panose="02020603050405020304" pitchFamily="18" charset="0"/>
                <a:cs typeface="Times New Roman" panose="02020603050405020304" pitchFamily="18" charset="0"/>
              </a:rPr>
              <a:t> </a:t>
            </a:r>
            <a:r>
              <a:rPr lang="en-IN" sz="3600" dirty="0">
                <a:latin typeface="Times New Roman" panose="02020603050405020304" pitchFamily="18" charset="0"/>
                <a:cs typeface="Times New Roman" panose="02020603050405020304" pitchFamily="18" charset="0"/>
              </a:rPr>
              <a:t>(3) impaired cognitive function in most </a:t>
            </a:r>
            <a:r>
              <a:rPr lang="en-IN" sz="3600" dirty="0" smtClean="0">
                <a:latin typeface="Times New Roman" panose="02020603050405020304" pitchFamily="18" charset="0"/>
                <a:cs typeface="Times New Roman" panose="02020603050405020304" pitchFamily="18" charset="0"/>
              </a:rPr>
              <a:t>(but not </a:t>
            </a:r>
            <a:r>
              <a:rPr lang="en-IN" sz="3600" dirty="0">
                <a:latin typeface="Times New Roman" panose="02020603050405020304" pitchFamily="18" charset="0"/>
                <a:cs typeface="Times New Roman" panose="02020603050405020304" pitchFamily="18" charset="0"/>
              </a:rPr>
              <a:t>all cases</a:t>
            </a:r>
            <a:r>
              <a:rPr lang="en-IN" sz="3600" dirty="0" smtClean="0">
                <a:latin typeface="Times New Roman" panose="02020603050405020304" pitchFamily="18" charset="0"/>
                <a:cs typeface="Times New Roman" panose="02020603050405020304" pitchFamily="18" charset="0"/>
              </a:rPr>
              <a:t>.)</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091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599" y="168602"/>
            <a:ext cx="4560864" cy="584775"/>
          </a:xfrm>
          <a:prstGeom prst="rect">
            <a:avLst/>
          </a:prstGeom>
        </p:spPr>
        <p:txBody>
          <a:bodyPr wrap="none">
            <a:spAutoFit/>
          </a:bodyPr>
          <a:lstStyle/>
          <a:p>
            <a:r>
              <a:rPr lang="en-IN" sz="3200" b="1" dirty="0">
                <a:latin typeface="Times New Roman" panose="02020603050405020304" pitchFamily="18" charset="0"/>
                <a:cs typeface="Times New Roman" panose="02020603050405020304" pitchFamily="18" charset="0"/>
              </a:rPr>
              <a:t>STATUS EPILEPTICUS</a:t>
            </a:r>
          </a:p>
        </p:txBody>
      </p:sp>
      <p:sp>
        <p:nvSpPr>
          <p:cNvPr id="3" name="Rectangle 2"/>
          <p:cNvSpPr/>
          <p:nvPr/>
        </p:nvSpPr>
        <p:spPr>
          <a:xfrm>
            <a:off x="175599" y="671691"/>
            <a:ext cx="11919419" cy="6186309"/>
          </a:xfrm>
          <a:prstGeom prst="rect">
            <a:avLst/>
          </a:prstGeom>
        </p:spPr>
        <p:txBody>
          <a:bodyPr wrap="square">
            <a:spAutoFit/>
          </a:bodyPr>
          <a:lstStyle/>
          <a:p>
            <a:pPr algn="ctr"/>
            <a:r>
              <a:rPr lang="en-IN" sz="3600" dirty="0" smtClean="0">
                <a:latin typeface="Times New Roman" panose="02020603050405020304" pitchFamily="18" charset="0"/>
                <a:cs typeface="Times New Roman" panose="02020603050405020304" pitchFamily="18" charset="0"/>
              </a:rPr>
              <a:t>Numerous subtypes, including </a:t>
            </a:r>
          </a:p>
          <a:p>
            <a:pPr marL="571500" indent="-571500">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Generalized convulsive status epilepticus (</a:t>
            </a:r>
            <a:r>
              <a:rPr lang="en-IN" sz="3600" dirty="0">
                <a:latin typeface="Times New Roman" panose="02020603050405020304" pitchFamily="18" charset="0"/>
                <a:cs typeface="Times New Roman" panose="02020603050405020304" pitchFamily="18" charset="0"/>
              </a:rPr>
              <a:t>GCSE) </a:t>
            </a:r>
            <a:r>
              <a:rPr lang="en-IN" sz="3600" i="1" dirty="0">
                <a:latin typeface="Times New Roman" panose="02020603050405020304" pitchFamily="18" charset="0"/>
                <a:cs typeface="Times New Roman" panose="02020603050405020304" pitchFamily="18" charset="0"/>
              </a:rPr>
              <a:t>(e.g., persistent, generalized </a:t>
            </a:r>
            <a:r>
              <a:rPr lang="en-IN" sz="3600" i="1" dirty="0" smtClean="0">
                <a:latin typeface="Times New Roman" panose="02020603050405020304" pitchFamily="18" charset="0"/>
                <a:cs typeface="Times New Roman" panose="02020603050405020304" pitchFamily="18" charset="0"/>
              </a:rPr>
              <a:t>electrographic seizures</a:t>
            </a:r>
            <a:r>
              <a:rPr lang="en-IN" sz="3600" i="1" dirty="0">
                <a:latin typeface="Times New Roman" panose="02020603050405020304" pitchFamily="18" charset="0"/>
                <a:cs typeface="Times New Roman" panose="02020603050405020304" pitchFamily="18" charset="0"/>
              </a:rPr>
              <a:t>, coma, and tonic-</a:t>
            </a:r>
            <a:r>
              <a:rPr lang="en-IN" sz="3600" i="1" dirty="0" err="1">
                <a:latin typeface="Times New Roman" panose="02020603050405020304" pitchFamily="18" charset="0"/>
                <a:cs typeface="Times New Roman" panose="02020603050405020304" pitchFamily="18" charset="0"/>
              </a:rPr>
              <a:t>clonic</a:t>
            </a:r>
            <a:r>
              <a:rPr lang="en-IN" sz="3600" i="1" dirty="0">
                <a:latin typeface="Times New Roman" panose="02020603050405020304" pitchFamily="18" charset="0"/>
                <a:cs typeface="Times New Roman" panose="02020603050405020304" pitchFamily="18" charset="0"/>
              </a:rPr>
              <a:t> movements) </a:t>
            </a:r>
            <a:endParaRPr lang="en-IN" sz="3600" i="1" dirty="0" smtClean="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 </a:t>
            </a:r>
            <a:r>
              <a:rPr lang="en-IN" sz="3600" dirty="0" err="1" smtClean="0">
                <a:latin typeface="Times New Roman" panose="02020603050405020304" pitchFamily="18" charset="0"/>
                <a:cs typeface="Times New Roman" panose="02020603050405020304" pitchFamily="18" charset="0"/>
              </a:rPr>
              <a:t>Nonconvulsive</a:t>
            </a:r>
            <a:r>
              <a:rPr lang="en-IN" sz="3600" dirty="0" smtClean="0">
                <a:latin typeface="Times New Roman" panose="02020603050405020304" pitchFamily="18" charset="0"/>
                <a:cs typeface="Times New Roman" panose="02020603050405020304" pitchFamily="18" charset="0"/>
              </a:rPr>
              <a:t> status epilepticus </a:t>
            </a:r>
            <a:r>
              <a:rPr lang="en-IN" sz="3600" i="1" dirty="0" smtClean="0">
                <a:latin typeface="Times New Roman" panose="02020603050405020304" pitchFamily="18" charset="0"/>
                <a:cs typeface="Times New Roman" panose="02020603050405020304" pitchFamily="18" charset="0"/>
              </a:rPr>
              <a:t>(</a:t>
            </a:r>
            <a:r>
              <a:rPr lang="en-IN" sz="3600" i="1" dirty="0">
                <a:latin typeface="Times New Roman" panose="02020603050405020304" pitchFamily="18" charset="0"/>
                <a:cs typeface="Times New Roman" panose="02020603050405020304" pitchFamily="18" charset="0"/>
              </a:rPr>
              <a:t>e.g., persistent absence seizures or focal seizures </a:t>
            </a:r>
            <a:r>
              <a:rPr lang="en-IN" sz="3600" i="1" dirty="0" smtClean="0">
                <a:latin typeface="Times New Roman" panose="02020603050405020304" pitchFamily="18" charset="0"/>
                <a:cs typeface="Times New Roman" panose="02020603050405020304" pitchFamily="18" charset="0"/>
              </a:rPr>
              <a:t>with confusion </a:t>
            </a:r>
            <a:r>
              <a:rPr lang="en-IN" sz="3600" i="1" dirty="0">
                <a:latin typeface="Times New Roman" panose="02020603050405020304" pitchFamily="18" charset="0"/>
                <a:cs typeface="Times New Roman" panose="02020603050405020304" pitchFamily="18" charset="0"/>
              </a:rPr>
              <a:t>or partially impaired consciousness, and minimal </a:t>
            </a:r>
            <a:r>
              <a:rPr lang="en-IN" sz="3600" i="1" dirty="0" smtClean="0">
                <a:latin typeface="Times New Roman" panose="02020603050405020304" pitchFamily="18" charset="0"/>
                <a:cs typeface="Times New Roman" panose="02020603050405020304" pitchFamily="18" charset="0"/>
              </a:rPr>
              <a:t>motor abnormalities</a:t>
            </a:r>
            <a:r>
              <a:rPr lang="en-IN" sz="3600" i="1" dirty="0">
                <a:latin typeface="Times New Roman" panose="02020603050405020304" pitchFamily="18" charset="0"/>
                <a:cs typeface="Times New Roman" panose="02020603050405020304" pitchFamily="18" charset="0"/>
              </a:rPr>
              <a:t>). </a:t>
            </a:r>
            <a:endParaRPr lang="en-IN" sz="3600" i="1" dirty="0" smtClean="0">
              <a:latin typeface="Times New Roman" panose="02020603050405020304" pitchFamily="18" charset="0"/>
              <a:cs typeface="Times New Roman" panose="02020603050405020304" pitchFamily="18" charset="0"/>
            </a:endParaRPr>
          </a:p>
          <a:p>
            <a:r>
              <a:rPr lang="en-IN" sz="3600" dirty="0" smtClean="0">
                <a:latin typeface="Times New Roman" panose="02020603050405020304" pitchFamily="18" charset="0"/>
                <a:cs typeface="Times New Roman" panose="02020603050405020304" pitchFamily="18" charset="0"/>
              </a:rPr>
              <a:t>Traditionally been specified as 15–30 min. </a:t>
            </a:r>
          </a:p>
          <a:p>
            <a:r>
              <a:rPr lang="en-IN" sz="3600" dirty="0" smtClean="0">
                <a:latin typeface="Times New Roman" panose="02020603050405020304" pitchFamily="18" charset="0"/>
                <a:cs typeface="Times New Roman" panose="02020603050405020304" pitchFamily="18" charset="0"/>
              </a:rPr>
              <a:t>More practical definition is to consider status epilepticus as a situation in which the duration of seizures prompts the acute use of anticonvulsant  therapy. </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2177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10" y="1039092"/>
            <a:ext cx="11845636" cy="5078313"/>
          </a:xfrm>
          <a:prstGeom prst="rect">
            <a:avLst/>
          </a:prstGeom>
        </p:spPr>
        <p:txBody>
          <a:bodyPr wrap="square">
            <a:spAutoFit/>
          </a:bodyPr>
          <a:lstStyle/>
          <a:p>
            <a:pPr algn="just"/>
            <a:r>
              <a:rPr lang="en-IN" sz="3600" i="1" dirty="0">
                <a:latin typeface="Times New Roman" panose="02020603050405020304" pitchFamily="18" charset="0"/>
                <a:cs typeface="Times New Roman" panose="02020603050405020304" pitchFamily="18" charset="0"/>
              </a:rPr>
              <a:t>GCSE is an emergency and must be treated immediately</a:t>
            </a:r>
            <a:r>
              <a:rPr lang="en-IN" sz="3600" dirty="0">
                <a:latin typeface="Times New Roman" panose="02020603050405020304" pitchFamily="18" charset="0"/>
                <a:cs typeface="Times New Roman" panose="02020603050405020304" pitchFamily="18" charset="0"/>
              </a:rPr>
              <a:t>, </a:t>
            </a:r>
            <a:r>
              <a:rPr lang="en-IN" sz="3600" dirty="0" smtClean="0">
                <a:latin typeface="Times New Roman" panose="02020603050405020304" pitchFamily="18" charset="0"/>
                <a:cs typeface="Times New Roman" panose="02020603050405020304" pitchFamily="18" charset="0"/>
              </a:rPr>
              <a:t>because cardiorespiratory </a:t>
            </a:r>
            <a:r>
              <a:rPr lang="en-IN" sz="3600" dirty="0">
                <a:latin typeface="Times New Roman" panose="02020603050405020304" pitchFamily="18" charset="0"/>
                <a:cs typeface="Times New Roman" panose="02020603050405020304" pitchFamily="18" charset="0"/>
              </a:rPr>
              <a:t>dysfunction, hyperthermia, and metabolic </a:t>
            </a:r>
            <a:r>
              <a:rPr lang="en-IN" sz="3600" dirty="0" smtClean="0">
                <a:latin typeface="Times New Roman" panose="02020603050405020304" pitchFamily="18" charset="0"/>
                <a:cs typeface="Times New Roman" panose="02020603050405020304" pitchFamily="18" charset="0"/>
              </a:rPr>
              <a:t>derangements can </a:t>
            </a:r>
            <a:r>
              <a:rPr lang="en-IN" sz="3600" dirty="0">
                <a:latin typeface="Times New Roman" panose="02020603050405020304" pitchFamily="18" charset="0"/>
                <a:cs typeface="Times New Roman" panose="02020603050405020304" pitchFamily="18" charset="0"/>
              </a:rPr>
              <a:t>develop as a consequence of prolonged seizures, and </a:t>
            </a:r>
            <a:r>
              <a:rPr lang="en-IN" sz="3600" dirty="0" smtClean="0">
                <a:latin typeface="Times New Roman" panose="02020603050405020304" pitchFamily="18" charset="0"/>
                <a:cs typeface="Times New Roman" panose="02020603050405020304" pitchFamily="18" charset="0"/>
              </a:rPr>
              <a:t>these can </a:t>
            </a:r>
            <a:r>
              <a:rPr lang="en-IN" sz="3600" dirty="0">
                <a:latin typeface="Times New Roman" panose="02020603050405020304" pitchFamily="18" charset="0"/>
                <a:cs typeface="Times New Roman" panose="02020603050405020304" pitchFamily="18" charset="0"/>
              </a:rPr>
              <a:t>lead to irreversible neuronal </a:t>
            </a:r>
            <a:r>
              <a:rPr lang="en-IN" sz="3600">
                <a:latin typeface="Times New Roman" panose="02020603050405020304" pitchFamily="18" charset="0"/>
                <a:cs typeface="Times New Roman" panose="02020603050405020304" pitchFamily="18" charset="0"/>
              </a:rPr>
              <a:t>injury</a:t>
            </a:r>
            <a:r>
              <a:rPr lang="en-IN" sz="3600" smtClean="0">
                <a:latin typeface="Times New Roman" panose="02020603050405020304" pitchFamily="18" charset="0"/>
                <a:cs typeface="Times New Roman" panose="02020603050405020304" pitchFamily="18" charset="0"/>
              </a:rPr>
              <a:t>.</a:t>
            </a:r>
            <a:endParaRPr lang="en-IN" sz="3600" dirty="0" smtClean="0">
              <a:latin typeface="Times New Roman" panose="02020603050405020304" pitchFamily="18" charset="0"/>
              <a:cs typeface="Times New Roman" panose="02020603050405020304" pitchFamily="18" charset="0"/>
            </a:endParaRPr>
          </a:p>
          <a:p>
            <a:pPr algn="just"/>
            <a:r>
              <a:rPr lang="en-IN" sz="3600" dirty="0">
                <a:latin typeface="Times New Roman" panose="02020603050405020304" pitchFamily="18" charset="0"/>
                <a:cs typeface="Times New Roman" panose="02020603050405020304" pitchFamily="18" charset="0"/>
              </a:rPr>
              <a:t>The most </a:t>
            </a:r>
            <a:r>
              <a:rPr lang="en-IN" sz="3600" dirty="0" smtClean="0">
                <a:latin typeface="Times New Roman" panose="02020603050405020304" pitchFamily="18" charset="0"/>
                <a:cs typeface="Times New Roman" panose="02020603050405020304" pitchFamily="18" charset="0"/>
              </a:rPr>
              <a:t>common causes are </a:t>
            </a:r>
          </a:p>
          <a:p>
            <a:pPr algn="just"/>
            <a:r>
              <a:rPr lang="en-IN" sz="3600" i="1" dirty="0" smtClean="0">
                <a:latin typeface="Times New Roman" panose="02020603050405020304" pitchFamily="18" charset="0"/>
                <a:cs typeface="Times New Roman" panose="02020603050405020304" pitchFamily="18" charset="0"/>
              </a:rPr>
              <a:t>anticonvulsant </a:t>
            </a:r>
            <a:r>
              <a:rPr lang="en-IN" sz="3600" i="1" dirty="0">
                <a:latin typeface="Times New Roman" panose="02020603050405020304" pitchFamily="18" charset="0"/>
                <a:cs typeface="Times New Roman" panose="02020603050405020304" pitchFamily="18" charset="0"/>
              </a:rPr>
              <a:t>withdrawal or </a:t>
            </a:r>
            <a:r>
              <a:rPr lang="en-IN" sz="3600" i="1" dirty="0" smtClean="0">
                <a:latin typeface="Times New Roman" panose="02020603050405020304" pitchFamily="18" charset="0"/>
                <a:cs typeface="Times New Roman" panose="02020603050405020304" pitchFamily="18" charset="0"/>
              </a:rPr>
              <a:t>noncompliance, metabolic </a:t>
            </a:r>
            <a:r>
              <a:rPr lang="en-IN" sz="3600" i="1" dirty="0">
                <a:latin typeface="Times New Roman" panose="02020603050405020304" pitchFamily="18" charset="0"/>
                <a:cs typeface="Times New Roman" panose="02020603050405020304" pitchFamily="18" charset="0"/>
              </a:rPr>
              <a:t>disturbances, drug toxicity, CNS infection, CNS </a:t>
            </a:r>
            <a:r>
              <a:rPr lang="en-IN" sz="3600" i="1" dirty="0" err="1">
                <a:latin typeface="Times New Roman" panose="02020603050405020304" pitchFamily="18" charset="0"/>
                <a:cs typeface="Times New Roman" panose="02020603050405020304" pitchFamily="18" charset="0"/>
              </a:rPr>
              <a:t>tumors</a:t>
            </a:r>
            <a:r>
              <a:rPr lang="en-IN" sz="3600" i="1" dirty="0">
                <a:latin typeface="Times New Roman" panose="02020603050405020304" pitchFamily="18" charset="0"/>
                <a:cs typeface="Times New Roman" panose="02020603050405020304" pitchFamily="18" charset="0"/>
              </a:rPr>
              <a:t>,</a:t>
            </a:r>
          </a:p>
          <a:p>
            <a:pPr algn="just"/>
            <a:r>
              <a:rPr lang="en-IN" sz="3600" i="1" dirty="0">
                <a:latin typeface="Times New Roman" panose="02020603050405020304" pitchFamily="18" charset="0"/>
                <a:cs typeface="Times New Roman" panose="02020603050405020304" pitchFamily="18" charset="0"/>
              </a:rPr>
              <a:t>refractory epilepsy, and head trauma.</a:t>
            </a:r>
          </a:p>
        </p:txBody>
      </p:sp>
    </p:spTree>
    <p:extLst>
      <p:ext uri="{BB962C8B-B14F-4D97-AF65-F5344CB8AC3E}">
        <p14:creationId xmlns:p14="http://schemas.microsoft.com/office/powerpoint/2010/main" val="4056332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004" y="125504"/>
            <a:ext cx="4121641" cy="646331"/>
          </a:xfrm>
          <a:prstGeom prst="rect">
            <a:avLst/>
          </a:prstGeom>
        </p:spPr>
        <p:txBody>
          <a:bodyPr wrap="none">
            <a:spAutoFit/>
          </a:bodyPr>
          <a:lstStyle/>
          <a:p>
            <a:r>
              <a:rPr lang="en-IN" sz="3600" b="1" dirty="0">
                <a:latin typeface="Times New Roman" panose="02020603050405020304" pitchFamily="18" charset="0"/>
                <a:cs typeface="Times New Roman" panose="02020603050405020304" pitchFamily="18" charset="0"/>
              </a:rPr>
              <a:t>Febrile Convulsions</a:t>
            </a:r>
            <a:endParaRPr lang="en-IN"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0" y="928255"/>
            <a:ext cx="12043996" cy="5078313"/>
          </a:xfrm>
          <a:prstGeom prst="rect">
            <a:avLst/>
          </a:prstGeom>
        </p:spPr>
        <p:txBody>
          <a:bodyPr wrap="square">
            <a:spAutoFit/>
          </a:bodyPr>
          <a:lstStyle/>
          <a:p>
            <a:pPr algn="just"/>
            <a:r>
              <a:rPr lang="en-IN" sz="3600" dirty="0" smtClean="0">
                <a:latin typeface="Times New Roman" panose="02020603050405020304" pitchFamily="18" charset="0"/>
                <a:cs typeface="Times New Roman" panose="02020603050405020304" pitchFamily="18" charset="0"/>
              </a:rPr>
              <a:t>Defined as a brief generalised Convulsion occurring during fever in a child in the age Group of 6 months to 5 years without pre-existing or Concurrent neurological abnormalities or intracranial </a:t>
            </a:r>
            <a:r>
              <a:rPr lang="en-IN" sz="3600" dirty="0">
                <a:latin typeface="Times New Roman" panose="02020603050405020304" pitchFamily="18" charset="0"/>
                <a:cs typeface="Times New Roman" panose="02020603050405020304" pitchFamily="18" charset="0"/>
              </a:rPr>
              <a:t>Infection. </a:t>
            </a:r>
            <a:endParaRPr lang="en-IN" sz="36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The age </a:t>
            </a:r>
            <a:r>
              <a:rPr lang="en-IN" sz="3600" dirty="0">
                <a:latin typeface="Times New Roman" panose="02020603050405020304" pitchFamily="18" charset="0"/>
                <a:cs typeface="Times New Roman" panose="02020603050405020304" pitchFamily="18" charset="0"/>
              </a:rPr>
              <a:t>of 6 to 18 months. </a:t>
            </a:r>
            <a:endParaRPr lang="en-IN" sz="3600" dirty="0" smtClean="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Ø"/>
            </a:pPr>
            <a:r>
              <a:rPr lang="en-IN" sz="3600" dirty="0" smtClean="0">
                <a:latin typeface="Times New Roman" panose="02020603050405020304" pitchFamily="18" charset="0"/>
                <a:cs typeface="Times New Roman" panose="02020603050405020304" pitchFamily="18" charset="0"/>
              </a:rPr>
              <a:t>convulsions last </a:t>
            </a:r>
            <a:r>
              <a:rPr lang="en-IN" sz="3600" dirty="0">
                <a:latin typeface="Times New Roman" panose="02020603050405020304" pitchFamily="18" charset="0"/>
                <a:cs typeface="Times New Roman" panose="02020603050405020304" pitchFamily="18" charset="0"/>
              </a:rPr>
              <a:t>for </a:t>
            </a:r>
            <a:r>
              <a:rPr lang="en-IN" sz="3600" dirty="0" smtClean="0">
                <a:latin typeface="Times New Roman" panose="02020603050405020304" pitchFamily="18" charset="0"/>
                <a:cs typeface="Times New Roman" panose="02020603050405020304" pitchFamily="18" charset="0"/>
              </a:rPr>
              <a:t>a few seconds, may </a:t>
            </a:r>
            <a:r>
              <a:rPr lang="en-IN" sz="3600" dirty="0">
                <a:latin typeface="Times New Roman" panose="02020603050405020304" pitchFamily="18" charset="0"/>
                <a:cs typeface="Times New Roman" panose="02020603050405020304" pitchFamily="18" charset="0"/>
              </a:rPr>
              <a:t>extend </a:t>
            </a:r>
            <a:r>
              <a:rPr lang="en-IN" sz="3600" dirty="0" err="1">
                <a:latin typeface="Times New Roman" panose="02020603050405020304" pitchFamily="18" charset="0"/>
                <a:cs typeface="Times New Roman" panose="02020603050405020304" pitchFamily="18" charset="0"/>
              </a:rPr>
              <a:t>upto</a:t>
            </a:r>
            <a:r>
              <a:rPr lang="en-IN" sz="3600" dirty="0">
                <a:latin typeface="Times New Roman" panose="02020603050405020304" pitchFamily="18" charset="0"/>
                <a:cs typeface="Times New Roman" panose="02020603050405020304" pitchFamily="18" charset="0"/>
              </a:rPr>
              <a:t> 15 min</a:t>
            </a:r>
            <a:r>
              <a:rPr lang="en-IN" sz="3600" dirty="0" smtClean="0">
                <a:latin typeface="Times New Roman" panose="02020603050405020304" pitchFamily="18" charset="0"/>
                <a:cs typeface="Times New Roman" panose="02020603050405020304" pitchFamily="18" charset="0"/>
              </a:rPr>
              <a:t>.</a:t>
            </a:r>
          </a:p>
          <a:p>
            <a:pPr marL="571500" indent="-571500" algn="just">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progressively diminishes with age</a:t>
            </a:r>
            <a:r>
              <a:rPr lang="en-IN" sz="3600" dirty="0" smtClean="0">
                <a:latin typeface="Times New Roman" panose="02020603050405020304" pitchFamily="18" charset="0"/>
                <a:cs typeface="Times New Roman" panose="02020603050405020304" pitchFamily="18" charset="0"/>
              </a:rPr>
              <a:t>.</a:t>
            </a:r>
          </a:p>
          <a:p>
            <a:pPr marL="571500" indent="-571500" algn="just">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family </a:t>
            </a:r>
            <a:r>
              <a:rPr lang="en-IN" sz="3600" dirty="0" smtClean="0">
                <a:latin typeface="Times New Roman" panose="02020603050405020304" pitchFamily="18" charset="0"/>
                <a:cs typeface="Times New Roman" panose="02020603050405020304" pitchFamily="18" charset="0"/>
              </a:rPr>
              <a:t>history.</a:t>
            </a:r>
          </a:p>
          <a:p>
            <a:pPr marL="571500" indent="-571500" algn="just">
              <a:buFont typeface="Wingdings" panose="05000000000000000000" pitchFamily="2" charset="2"/>
              <a:buChar char="Ø"/>
            </a:pPr>
            <a:r>
              <a:rPr lang="en-IN" sz="3600" dirty="0">
                <a:latin typeface="Times New Roman" panose="02020603050405020304" pitchFamily="18" charset="0"/>
                <a:cs typeface="Times New Roman" panose="02020603050405020304" pitchFamily="18" charset="0"/>
              </a:rPr>
              <a:t>when the rectal temperature rises above </a:t>
            </a:r>
            <a:r>
              <a:rPr lang="en-IN" sz="3600" dirty="0" err="1">
                <a:latin typeface="Times New Roman" panose="02020603050405020304" pitchFamily="18" charset="0"/>
                <a:cs typeface="Times New Roman" panose="02020603050405020304" pitchFamily="18" charset="0"/>
              </a:rPr>
              <a:t>39°C</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330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705" y="228601"/>
            <a:ext cx="11855824" cy="3539430"/>
          </a:xfrm>
          <a:prstGeom prst="rect">
            <a:avLst/>
          </a:prstGeom>
        </p:spPr>
        <p:txBody>
          <a:bodyPr wrap="square">
            <a:spAutoFit/>
          </a:bodyPr>
          <a:lstStyle/>
          <a:p>
            <a:pPr algn="just"/>
            <a:r>
              <a:rPr lang="en-IN" sz="3200" i="1" dirty="0">
                <a:latin typeface="Times New Roman" panose="02020603050405020304" pitchFamily="18" charset="0"/>
                <a:cs typeface="Times New Roman" panose="02020603050405020304" pitchFamily="18" charset="0"/>
              </a:rPr>
              <a:t>Epilepsy </a:t>
            </a:r>
            <a:r>
              <a:rPr lang="en-IN" sz="3200" dirty="0">
                <a:latin typeface="Times New Roman" panose="02020603050405020304" pitchFamily="18" charset="0"/>
                <a:cs typeface="Times New Roman" panose="02020603050405020304" pitchFamily="18" charset="0"/>
              </a:rPr>
              <a:t>describes a condition in which a </a:t>
            </a:r>
            <a:r>
              <a:rPr lang="en-IN" sz="3200" dirty="0" smtClean="0">
                <a:latin typeface="Times New Roman" panose="02020603050405020304" pitchFamily="18" charset="0"/>
                <a:cs typeface="Times New Roman" panose="02020603050405020304" pitchFamily="18" charset="0"/>
              </a:rPr>
              <a:t>person has </a:t>
            </a:r>
          </a:p>
          <a:p>
            <a:pPr algn="just"/>
            <a:r>
              <a:rPr lang="en-IN" sz="3200" i="1" dirty="0" smtClean="0">
                <a:latin typeface="Times New Roman" panose="02020603050405020304" pitchFamily="18" charset="0"/>
                <a:cs typeface="Times New Roman" panose="02020603050405020304" pitchFamily="18" charset="0"/>
              </a:rPr>
              <a:t>recurrent </a:t>
            </a:r>
            <a:r>
              <a:rPr lang="en-IN" sz="3200" dirty="0">
                <a:latin typeface="Times New Roman" panose="02020603050405020304" pitchFamily="18" charset="0"/>
                <a:cs typeface="Times New Roman" panose="02020603050405020304" pitchFamily="18" charset="0"/>
              </a:rPr>
              <a:t>seizures due to a chronic, underlying process.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This definition implies </a:t>
            </a:r>
            <a:r>
              <a:rPr lang="en-IN" sz="3200" dirty="0">
                <a:latin typeface="Times New Roman" panose="02020603050405020304" pitchFamily="18" charset="0"/>
                <a:cs typeface="Times New Roman" panose="02020603050405020304" pitchFamily="18" charset="0"/>
              </a:rPr>
              <a:t>that a person with a single seizure, or recurrent </a:t>
            </a:r>
            <a:r>
              <a:rPr lang="en-IN" sz="3200" dirty="0" smtClean="0">
                <a:latin typeface="Times New Roman" panose="02020603050405020304" pitchFamily="18" charset="0"/>
                <a:cs typeface="Times New Roman" panose="02020603050405020304" pitchFamily="18" charset="0"/>
              </a:rPr>
              <a:t>seizures due </a:t>
            </a:r>
            <a:r>
              <a:rPr lang="en-IN" sz="3200" dirty="0">
                <a:latin typeface="Times New Roman" panose="02020603050405020304" pitchFamily="18" charset="0"/>
                <a:cs typeface="Times New Roman" panose="02020603050405020304" pitchFamily="18" charset="0"/>
              </a:rPr>
              <a:t>to correctable or avoidable circumstances, does not </a:t>
            </a:r>
            <a:r>
              <a:rPr lang="en-IN" sz="3200" dirty="0" smtClean="0">
                <a:latin typeface="Times New Roman" panose="02020603050405020304" pitchFamily="18" charset="0"/>
                <a:cs typeface="Times New Roman" panose="02020603050405020304" pitchFamily="18" charset="0"/>
              </a:rPr>
              <a:t>necessarily have </a:t>
            </a:r>
            <a:r>
              <a:rPr lang="en-IN" sz="3200" dirty="0">
                <a:latin typeface="Times New Roman" panose="02020603050405020304" pitchFamily="18" charset="0"/>
                <a:cs typeface="Times New Roman" panose="02020603050405020304" pitchFamily="18" charset="0"/>
              </a:rPr>
              <a:t>epilepsy. </a:t>
            </a:r>
            <a:endParaRPr lang="en-IN" sz="3200" dirty="0" smtClean="0">
              <a:latin typeface="Times New Roman" panose="02020603050405020304" pitchFamily="18" charset="0"/>
              <a:cs typeface="Times New Roman" panose="02020603050405020304" pitchFamily="18" charset="0"/>
            </a:endParaRPr>
          </a:p>
          <a:p>
            <a:pPr algn="just"/>
            <a:r>
              <a:rPr lang="en-IN" sz="3200" dirty="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Epilepsy </a:t>
            </a:r>
            <a:r>
              <a:rPr lang="en-IN" sz="3200" dirty="0">
                <a:latin typeface="Times New Roman" panose="02020603050405020304" pitchFamily="18" charset="0"/>
                <a:cs typeface="Times New Roman" panose="02020603050405020304" pitchFamily="18" charset="0"/>
              </a:rPr>
              <a:t>refers to a clinical phenomenon rather than </a:t>
            </a:r>
            <a:r>
              <a:rPr lang="en-IN" sz="3200" dirty="0" smtClean="0">
                <a:latin typeface="Times New Roman" panose="02020603050405020304" pitchFamily="18" charset="0"/>
                <a:cs typeface="Times New Roman" panose="02020603050405020304" pitchFamily="18" charset="0"/>
              </a:rPr>
              <a:t>a single </a:t>
            </a:r>
            <a:r>
              <a:rPr lang="en-IN" sz="3200" dirty="0">
                <a:latin typeface="Times New Roman" panose="02020603050405020304" pitchFamily="18" charset="0"/>
                <a:cs typeface="Times New Roman" panose="02020603050405020304" pitchFamily="18" charset="0"/>
              </a:rPr>
              <a:t>disease entity, since there are many forms and causes of epilepsy</a:t>
            </a:r>
            <a:r>
              <a:rPr lang="en-IN" sz="3200" dirty="0" smtClean="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p:txBody>
      </p:sp>
      <p:sp>
        <p:nvSpPr>
          <p:cNvPr id="4" name="Rectangle 3"/>
          <p:cNvSpPr/>
          <p:nvPr/>
        </p:nvSpPr>
        <p:spPr>
          <a:xfrm>
            <a:off x="201705" y="3907601"/>
            <a:ext cx="11725834" cy="2554545"/>
          </a:xfrm>
          <a:prstGeom prst="rect">
            <a:avLst/>
          </a:prstGeom>
        </p:spPr>
        <p:txBody>
          <a:bodyPr wrap="square">
            <a:spAutoFit/>
          </a:bodyPr>
          <a:lstStyle/>
          <a:p>
            <a:pPr lvl="0" algn="ctr"/>
            <a:r>
              <a:rPr lang="en-IN" sz="3200" dirty="0">
                <a:solidFill>
                  <a:srgbClr val="FFFF00"/>
                </a:solidFill>
                <a:latin typeface="Times New Roman" panose="02020603050405020304" pitchFamily="18" charset="0"/>
                <a:cs typeface="Times New Roman" panose="02020603050405020304" pitchFamily="18" charset="0"/>
              </a:rPr>
              <a:t>CLASSIFICATION OF SEIZURES</a:t>
            </a:r>
          </a:p>
          <a:p>
            <a:r>
              <a:rPr lang="en-IN" sz="3200" dirty="0">
                <a:latin typeface="Times New Roman" panose="02020603050405020304" pitchFamily="18" charset="0"/>
                <a:cs typeface="Times New Roman" panose="02020603050405020304" pitchFamily="18" charset="0"/>
              </a:rPr>
              <a:t>International </a:t>
            </a:r>
            <a:r>
              <a:rPr lang="en-IN" sz="3200" dirty="0" smtClean="0">
                <a:latin typeface="Times New Roman" panose="02020603050405020304" pitchFamily="18" charset="0"/>
                <a:cs typeface="Times New Roman" panose="02020603050405020304" pitchFamily="18" charset="0"/>
              </a:rPr>
              <a:t>Classification of </a:t>
            </a:r>
            <a:r>
              <a:rPr lang="en-IN" sz="3200" dirty="0">
                <a:latin typeface="Times New Roman" panose="02020603050405020304" pitchFamily="18" charset="0"/>
                <a:cs typeface="Times New Roman" panose="02020603050405020304" pitchFamily="18" charset="0"/>
              </a:rPr>
              <a:t>Epileptic Seizures </a:t>
            </a:r>
            <a:r>
              <a:rPr lang="en-IN" sz="3200" dirty="0" smtClean="0">
                <a:latin typeface="Times New Roman" panose="02020603050405020304" pitchFamily="18" charset="0"/>
                <a:cs typeface="Times New Roman" panose="02020603050405020304" pitchFamily="18" charset="0"/>
              </a:rPr>
              <a:t>that </a:t>
            </a:r>
            <a:r>
              <a:rPr lang="en-IN" sz="3200" dirty="0" smtClean="0">
                <a:solidFill>
                  <a:prstClr val="white"/>
                </a:solidFill>
                <a:latin typeface="Times New Roman" panose="02020603050405020304" pitchFamily="18" charset="0"/>
                <a:cs typeface="Times New Roman" panose="02020603050405020304" pitchFamily="18" charset="0"/>
              </a:rPr>
              <a:t>System </a:t>
            </a:r>
            <a:r>
              <a:rPr lang="en-IN" sz="3200" dirty="0">
                <a:solidFill>
                  <a:prstClr val="white"/>
                </a:solidFill>
                <a:latin typeface="Times New Roman" panose="02020603050405020304" pitchFamily="18" charset="0"/>
                <a:cs typeface="Times New Roman" panose="02020603050405020304" pitchFamily="18" charset="0"/>
              </a:rPr>
              <a:t>is based on the clinical features </a:t>
            </a:r>
            <a:r>
              <a:rPr lang="en-IN" sz="3200" dirty="0" err="1">
                <a:solidFill>
                  <a:prstClr val="white"/>
                </a:solidFill>
                <a:latin typeface="Times New Roman" panose="02020603050405020304" pitchFamily="18" charset="0"/>
                <a:cs typeface="Times New Roman" panose="02020603050405020304" pitchFamily="18" charset="0"/>
              </a:rPr>
              <a:t>ofseizures</a:t>
            </a:r>
            <a:r>
              <a:rPr lang="en-IN" sz="3200" dirty="0">
                <a:solidFill>
                  <a:prstClr val="white"/>
                </a:solidFill>
                <a:latin typeface="Times New Roman" panose="02020603050405020304" pitchFamily="18" charset="0"/>
                <a:cs typeface="Times New Roman" panose="02020603050405020304" pitchFamily="18" charset="0"/>
              </a:rPr>
              <a:t> and </a:t>
            </a:r>
            <a:r>
              <a:rPr lang="en-IN" sz="3200" dirty="0" smtClean="0">
                <a:solidFill>
                  <a:prstClr val="white"/>
                </a:solidFill>
                <a:latin typeface="Times New Roman" panose="02020603050405020304" pitchFamily="18" charset="0"/>
                <a:cs typeface="Times New Roman" panose="02020603050405020304" pitchFamily="18" charset="0"/>
              </a:rPr>
              <a:t>associated </a:t>
            </a:r>
            <a:r>
              <a:rPr lang="en-IN" sz="3200" dirty="0" err="1" smtClean="0">
                <a:solidFill>
                  <a:prstClr val="white"/>
                </a:solidFill>
                <a:latin typeface="Times New Roman" panose="02020603050405020304" pitchFamily="18" charset="0"/>
                <a:cs typeface="Times New Roman" panose="02020603050405020304" pitchFamily="18" charset="0"/>
              </a:rPr>
              <a:t>electroencephalo</a:t>
            </a:r>
            <a:r>
              <a:rPr lang="en-IN" sz="3200" dirty="0" smtClean="0">
                <a:solidFill>
                  <a:prstClr val="white"/>
                </a:solidFill>
                <a:latin typeface="Times New Roman" panose="02020603050405020304" pitchFamily="18" charset="0"/>
                <a:cs typeface="Times New Roman" panose="02020603050405020304" pitchFamily="18" charset="0"/>
              </a:rPr>
              <a:t>-graphic </a:t>
            </a:r>
            <a:r>
              <a:rPr lang="en-IN" sz="3200" dirty="0">
                <a:solidFill>
                  <a:prstClr val="white"/>
                </a:solidFill>
                <a:latin typeface="Times New Roman" panose="02020603050405020304" pitchFamily="18" charset="0"/>
                <a:cs typeface="Times New Roman" panose="02020603050405020304" pitchFamily="18" charset="0"/>
              </a:rPr>
              <a:t>findings. Other potentially </a:t>
            </a:r>
            <a:r>
              <a:rPr lang="en-IN" sz="3200" dirty="0" smtClean="0">
                <a:solidFill>
                  <a:prstClr val="white"/>
                </a:solidFill>
                <a:latin typeface="Times New Roman" panose="02020603050405020304" pitchFamily="18" charset="0"/>
                <a:cs typeface="Times New Roman" panose="02020603050405020304" pitchFamily="18" charset="0"/>
              </a:rPr>
              <a:t>distinctive features </a:t>
            </a:r>
            <a:r>
              <a:rPr lang="en-IN" sz="3200" dirty="0">
                <a:solidFill>
                  <a:prstClr val="white"/>
                </a:solidFill>
                <a:latin typeface="Times New Roman" panose="02020603050405020304" pitchFamily="18" charset="0"/>
                <a:cs typeface="Times New Roman" panose="02020603050405020304" pitchFamily="18" charset="0"/>
              </a:rPr>
              <a:t>such as </a:t>
            </a:r>
            <a:r>
              <a:rPr lang="en-IN" sz="3200" dirty="0" err="1">
                <a:solidFill>
                  <a:prstClr val="white"/>
                </a:solidFill>
                <a:latin typeface="Times New Roman" panose="02020603050405020304" pitchFamily="18" charset="0"/>
                <a:cs typeface="Times New Roman" panose="02020603050405020304" pitchFamily="18" charset="0"/>
              </a:rPr>
              <a:t>etiology</a:t>
            </a:r>
            <a:r>
              <a:rPr lang="en-IN" sz="3200" dirty="0">
                <a:solidFill>
                  <a:prstClr val="white"/>
                </a:solidFill>
                <a:latin typeface="Times New Roman" panose="02020603050405020304" pitchFamily="18" charset="0"/>
                <a:cs typeface="Times New Roman" panose="02020603050405020304" pitchFamily="18" charset="0"/>
              </a:rPr>
              <a:t> or cellular substrate are not considered </a:t>
            </a:r>
            <a:r>
              <a:rPr lang="en-IN" sz="3200" dirty="0" smtClean="0">
                <a:solidFill>
                  <a:prstClr val="white"/>
                </a:solidFill>
                <a:latin typeface="Times New Roman" panose="02020603050405020304" pitchFamily="18" charset="0"/>
                <a:cs typeface="Times New Roman" panose="02020603050405020304" pitchFamily="18" charset="0"/>
              </a:rPr>
              <a:t>.</a:t>
            </a:r>
            <a:endParaRPr lang="en-IN" sz="32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022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2509" y="1288474"/>
            <a:ext cx="11734800" cy="2862322"/>
          </a:xfrm>
          <a:prstGeom prst="rect">
            <a:avLst/>
          </a:prstGeom>
        </p:spPr>
        <p:txBody>
          <a:bodyPr wrap="square">
            <a:spAutoFit/>
          </a:bodyPr>
          <a:lstStyle/>
          <a:p>
            <a:pPr algn="just"/>
            <a:r>
              <a:rPr lang="en-IN" sz="3600" dirty="0" smtClean="0">
                <a:latin typeface="Times New Roman" panose="02020603050405020304" pitchFamily="18" charset="0"/>
                <a:cs typeface="Times New Roman" panose="02020603050405020304" pitchFamily="18" charset="0"/>
              </a:rPr>
              <a:t>The intellectual performance of children who had febrile convulsions does not differ from normal but prolonged or recurrent frequent febrile convulsions lead to brain damage and medial temporal sclerosis, which in later life, causes epilepsy.</a:t>
            </a:r>
            <a:endParaRPr lang="en-I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747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650" y="172725"/>
            <a:ext cx="11827338" cy="584775"/>
          </a:xfrm>
          <a:prstGeom prst="rect">
            <a:avLst/>
          </a:prstGeom>
        </p:spPr>
        <p:txBody>
          <a:bodyPr wrap="square">
            <a:spAutoFit/>
          </a:bodyPr>
          <a:lstStyle/>
          <a:p>
            <a:r>
              <a:rPr lang="en-IN" sz="3200" i="1" dirty="0">
                <a:latin typeface="Times New Roman" panose="02020603050405020304" pitchFamily="18" charset="0"/>
                <a:cs typeface="Times New Roman" panose="02020603050405020304" pitchFamily="18" charset="0"/>
              </a:rPr>
              <a:t>CLASSIFICATION OF </a:t>
            </a:r>
            <a:r>
              <a:rPr lang="en-IN" sz="3200" i="1" dirty="0" smtClean="0">
                <a:latin typeface="Times New Roman" panose="02020603050405020304" pitchFamily="18" charset="0"/>
                <a:cs typeface="Times New Roman" panose="02020603050405020304" pitchFamily="18" charset="0"/>
              </a:rPr>
              <a:t>SEIZURES</a:t>
            </a:r>
          </a:p>
        </p:txBody>
      </p:sp>
      <p:sp>
        <p:nvSpPr>
          <p:cNvPr id="3" name="Rectangle 2"/>
          <p:cNvSpPr/>
          <p:nvPr/>
        </p:nvSpPr>
        <p:spPr>
          <a:xfrm>
            <a:off x="268941" y="932312"/>
            <a:ext cx="11766177" cy="5078313"/>
          </a:xfrm>
          <a:prstGeom prst="rect">
            <a:avLst/>
          </a:prstGeom>
        </p:spPr>
        <p:txBody>
          <a:bodyPr wrap="square">
            <a:spAutoFit/>
          </a:bodyPr>
          <a:lstStyle/>
          <a:p>
            <a:r>
              <a:rPr lang="en-IN" sz="2800" dirty="0" smtClean="0">
                <a:latin typeface="Times New Roman" panose="02020603050405020304" pitchFamily="18" charset="0"/>
                <a:cs typeface="Times New Roman" panose="02020603050405020304" pitchFamily="18" charset="0"/>
              </a:rPr>
              <a:t>1</a:t>
            </a:r>
            <a:r>
              <a:rPr lang="en-IN" sz="2800" dirty="0">
                <a:latin typeface="Times New Roman" panose="02020603050405020304" pitchFamily="18" charset="0"/>
                <a:cs typeface="Times New Roman" panose="02020603050405020304" pitchFamily="18" charset="0"/>
              </a:rPr>
              <a:t>. Partial seizures</a:t>
            </a:r>
          </a:p>
          <a:p>
            <a:r>
              <a:rPr lang="en-IN" sz="2400" dirty="0" smtClean="0">
                <a:solidFill>
                  <a:srgbClr val="FFFF00"/>
                </a:solidFill>
                <a:latin typeface="Times New Roman" panose="02020603050405020304" pitchFamily="18" charset="0"/>
                <a:cs typeface="Times New Roman" panose="02020603050405020304" pitchFamily="18" charset="0"/>
              </a:rPr>
              <a:t>		Simple </a:t>
            </a:r>
            <a:r>
              <a:rPr lang="en-IN" sz="2400" dirty="0">
                <a:solidFill>
                  <a:srgbClr val="FFFF00"/>
                </a:solidFill>
                <a:latin typeface="Times New Roman" panose="02020603050405020304" pitchFamily="18" charset="0"/>
                <a:cs typeface="Times New Roman" panose="02020603050405020304" pitchFamily="18" charset="0"/>
              </a:rPr>
              <a:t>partial seizures (with motor, sensory, autonomic, or </a:t>
            </a:r>
            <a:r>
              <a:rPr lang="en-IN" sz="2400" dirty="0" smtClean="0">
                <a:solidFill>
                  <a:srgbClr val="FFFF00"/>
                </a:solidFill>
                <a:latin typeface="Times New Roman" panose="02020603050405020304" pitchFamily="18" charset="0"/>
                <a:cs typeface="Times New Roman" panose="02020603050405020304" pitchFamily="18" charset="0"/>
              </a:rPr>
              <a:t>psychic signs</a:t>
            </a:r>
            <a:r>
              <a:rPr lang="en-IN" sz="2400" dirty="0">
                <a:solidFill>
                  <a:srgbClr val="FFFF00"/>
                </a:solidFill>
                <a:latin typeface="Times New Roman" panose="02020603050405020304" pitchFamily="18" charset="0"/>
                <a:cs typeface="Times New Roman" panose="02020603050405020304" pitchFamily="18" charset="0"/>
              </a:rPr>
              <a:t>)</a:t>
            </a:r>
          </a:p>
          <a:p>
            <a:r>
              <a:rPr lang="en-IN" sz="2400" dirty="0" smtClean="0">
                <a:solidFill>
                  <a:srgbClr val="FFFF00"/>
                </a:solidFill>
                <a:latin typeface="Times New Roman" panose="02020603050405020304" pitchFamily="18" charset="0"/>
                <a:cs typeface="Times New Roman" panose="02020603050405020304" pitchFamily="18" charset="0"/>
              </a:rPr>
              <a:t>		Complex </a:t>
            </a:r>
            <a:r>
              <a:rPr lang="en-IN" sz="2400" dirty="0">
                <a:solidFill>
                  <a:srgbClr val="FFFF00"/>
                </a:solidFill>
                <a:latin typeface="Times New Roman" panose="02020603050405020304" pitchFamily="18" charset="0"/>
                <a:cs typeface="Times New Roman" panose="02020603050405020304" pitchFamily="18" charset="0"/>
              </a:rPr>
              <a:t>partial seizures</a:t>
            </a:r>
          </a:p>
          <a:p>
            <a:r>
              <a:rPr lang="en-IN" sz="2400" dirty="0" smtClean="0">
                <a:solidFill>
                  <a:srgbClr val="FFFF00"/>
                </a:solidFill>
                <a:latin typeface="Times New Roman" panose="02020603050405020304" pitchFamily="18" charset="0"/>
                <a:cs typeface="Times New Roman" panose="02020603050405020304" pitchFamily="18" charset="0"/>
              </a:rPr>
              <a:t>		Partial </a:t>
            </a:r>
            <a:r>
              <a:rPr lang="en-IN" sz="2400" dirty="0">
                <a:solidFill>
                  <a:srgbClr val="FFFF00"/>
                </a:solidFill>
                <a:latin typeface="Times New Roman" panose="02020603050405020304" pitchFamily="18" charset="0"/>
                <a:cs typeface="Times New Roman" panose="02020603050405020304" pitchFamily="18" charset="0"/>
              </a:rPr>
              <a:t>seizures with </a:t>
            </a:r>
            <a:r>
              <a:rPr lang="en-IN" sz="2400" dirty="0" smtClean="0">
                <a:solidFill>
                  <a:srgbClr val="FFFF00"/>
                </a:solidFill>
                <a:latin typeface="Times New Roman" panose="02020603050405020304" pitchFamily="18" charset="0"/>
                <a:cs typeface="Times New Roman" panose="02020603050405020304" pitchFamily="18" charset="0"/>
              </a:rPr>
              <a:t>secondary generalization.</a:t>
            </a:r>
          </a:p>
          <a:p>
            <a:r>
              <a:rPr lang="en-IN" sz="2800" dirty="0" smtClean="0">
                <a:latin typeface="Times New Roman" panose="02020603050405020304" pitchFamily="18" charset="0"/>
                <a:cs typeface="Times New Roman" panose="02020603050405020304" pitchFamily="18" charset="0"/>
              </a:rPr>
              <a:t>2</a:t>
            </a:r>
            <a:r>
              <a:rPr lang="en-IN" sz="2800" dirty="0">
                <a:latin typeface="Times New Roman" panose="02020603050405020304" pitchFamily="18" charset="0"/>
                <a:cs typeface="Times New Roman" panose="02020603050405020304" pitchFamily="18" charset="0"/>
              </a:rPr>
              <a:t>. </a:t>
            </a:r>
            <a:r>
              <a:rPr lang="en-IN" sz="2800" dirty="0" smtClean="0">
                <a:latin typeface="Times New Roman" panose="02020603050405020304" pitchFamily="18" charset="0"/>
                <a:cs typeface="Times New Roman" panose="02020603050405020304" pitchFamily="18" charset="0"/>
              </a:rPr>
              <a:t>Primarily generalized </a:t>
            </a:r>
            <a:r>
              <a:rPr lang="en-IN" sz="2800" dirty="0">
                <a:latin typeface="Times New Roman" panose="02020603050405020304" pitchFamily="18" charset="0"/>
                <a:cs typeface="Times New Roman" panose="02020603050405020304" pitchFamily="18" charset="0"/>
              </a:rPr>
              <a:t>seizures</a:t>
            </a:r>
          </a:p>
          <a:p>
            <a:r>
              <a:rPr lang="en-IN" sz="2400" dirty="0" smtClean="0">
                <a:solidFill>
                  <a:srgbClr val="FFFF00"/>
                </a:solidFill>
                <a:latin typeface="Times New Roman" panose="02020603050405020304" pitchFamily="18" charset="0"/>
                <a:cs typeface="Times New Roman" panose="02020603050405020304" pitchFamily="18" charset="0"/>
              </a:rPr>
              <a:t>		Absence </a:t>
            </a:r>
            <a:r>
              <a:rPr lang="en-IN" sz="2400" dirty="0">
                <a:solidFill>
                  <a:srgbClr val="FFFF00"/>
                </a:solidFill>
                <a:latin typeface="Times New Roman" panose="02020603050405020304" pitchFamily="18" charset="0"/>
                <a:cs typeface="Times New Roman" panose="02020603050405020304" pitchFamily="18" charset="0"/>
              </a:rPr>
              <a:t>(petit mal)</a:t>
            </a:r>
          </a:p>
          <a:p>
            <a:r>
              <a:rPr lang="en-IN" sz="2400" dirty="0" smtClean="0">
                <a:solidFill>
                  <a:srgbClr val="FFFF00"/>
                </a:solidFill>
                <a:latin typeface="Times New Roman" panose="02020603050405020304" pitchFamily="18" charset="0"/>
                <a:cs typeface="Times New Roman" panose="02020603050405020304" pitchFamily="18" charset="0"/>
              </a:rPr>
              <a:t>		Tonic-</a:t>
            </a:r>
            <a:r>
              <a:rPr lang="en-IN" sz="2400" dirty="0" err="1" smtClean="0">
                <a:solidFill>
                  <a:srgbClr val="FFFF00"/>
                </a:solidFill>
                <a:latin typeface="Times New Roman" panose="02020603050405020304" pitchFamily="18" charset="0"/>
                <a:cs typeface="Times New Roman" panose="02020603050405020304" pitchFamily="18" charset="0"/>
              </a:rPr>
              <a:t>clonic</a:t>
            </a:r>
            <a:r>
              <a:rPr lang="en-IN" sz="2400" dirty="0" smtClean="0">
                <a:solidFill>
                  <a:srgbClr val="FFFF00"/>
                </a:solidFill>
                <a:latin typeface="Times New Roman" panose="02020603050405020304" pitchFamily="18" charset="0"/>
                <a:cs typeface="Times New Roman" panose="02020603050405020304" pitchFamily="18" charset="0"/>
              </a:rPr>
              <a:t> </a:t>
            </a:r>
            <a:r>
              <a:rPr lang="en-IN" sz="2400" dirty="0">
                <a:solidFill>
                  <a:srgbClr val="FFFF00"/>
                </a:solidFill>
                <a:latin typeface="Times New Roman" panose="02020603050405020304" pitchFamily="18" charset="0"/>
                <a:cs typeface="Times New Roman" panose="02020603050405020304" pitchFamily="18" charset="0"/>
              </a:rPr>
              <a:t>(grand mal)</a:t>
            </a:r>
          </a:p>
          <a:p>
            <a:r>
              <a:rPr lang="en-IN" sz="2400" dirty="0" smtClean="0">
                <a:solidFill>
                  <a:srgbClr val="FFFF00"/>
                </a:solidFill>
                <a:latin typeface="Times New Roman" panose="02020603050405020304" pitchFamily="18" charset="0"/>
                <a:cs typeface="Times New Roman" panose="02020603050405020304" pitchFamily="18" charset="0"/>
              </a:rPr>
              <a:t>		Tonic</a:t>
            </a:r>
            <a:endParaRPr lang="en-IN" sz="2400" dirty="0">
              <a:solidFill>
                <a:srgbClr val="FFFF00"/>
              </a:solidFill>
              <a:latin typeface="Times New Roman" panose="02020603050405020304" pitchFamily="18" charset="0"/>
              <a:cs typeface="Times New Roman" panose="02020603050405020304" pitchFamily="18" charset="0"/>
            </a:endParaRPr>
          </a:p>
          <a:p>
            <a:r>
              <a:rPr lang="en-IN" sz="2400" dirty="0" smtClean="0">
                <a:solidFill>
                  <a:srgbClr val="FFFF00"/>
                </a:solidFill>
                <a:latin typeface="Times New Roman" panose="02020603050405020304" pitchFamily="18" charset="0"/>
                <a:cs typeface="Times New Roman" panose="02020603050405020304" pitchFamily="18" charset="0"/>
              </a:rPr>
              <a:t>		Atonic</a:t>
            </a:r>
            <a:endParaRPr lang="en-IN" sz="2400" dirty="0">
              <a:solidFill>
                <a:srgbClr val="FFFF00"/>
              </a:solidFill>
              <a:latin typeface="Times New Roman" panose="02020603050405020304" pitchFamily="18" charset="0"/>
              <a:cs typeface="Times New Roman" panose="02020603050405020304" pitchFamily="18" charset="0"/>
            </a:endParaRPr>
          </a:p>
          <a:p>
            <a:r>
              <a:rPr lang="en-IN" sz="2400" dirty="0" smtClean="0">
                <a:solidFill>
                  <a:srgbClr val="FFFF00"/>
                </a:solidFill>
                <a:latin typeface="Times New Roman" panose="02020603050405020304" pitchFamily="18" charset="0"/>
                <a:cs typeface="Times New Roman" panose="02020603050405020304" pitchFamily="18" charset="0"/>
              </a:rPr>
              <a:t>		Myoclonic</a:t>
            </a:r>
          </a:p>
          <a:p>
            <a:r>
              <a:rPr lang="en-IN" sz="2800" dirty="0" smtClean="0">
                <a:latin typeface="Times New Roman" panose="02020603050405020304" pitchFamily="18" charset="0"/>
                <a:cs typeface="Times New Roman" panose="02020603050405020304" pitchFamily="18" charset="0"/>
              </a:rPr>
              <a:t>3</a:t>
            </a:r>
            <a:r>
              <a:rPr lang="en-IN" sz="2800" dirty="0">
                <a:latin typeface="Times New Roman" panose="02020603050405020304" pitchFamily="18" charset="0"/>
                <a:cs typeface="Times New Roman" panose="02020603050405020304" pitchFamily="18" charset="0"/>
              </a:rPr>
              <a:t>. Unclassified seizures</a:t>
            </a:r>
          </a:p>
          <a:p>
            <a:r>
              <a:rPr lang="en-IN" sz="2400" dirty="0" smtClean="0">
                <a:solidFill>
                  <a:srgbClr val="FFFF00"/>
                </a:solidFill>
                <a:latin typeface="Times New Roman" panose="02020603050405020304" pitchFamily="18" charset="0"/>
                <a:cs typeface="Times New Roman" panose="02020603050405020304" pitchFamily="18" charset="0"/>
              </a:rPr>
              <a:t>		Neonatal </a:t>
            </a:r>
            <a:r>
              <a:rPr lang="en-IN" sz="2400" dirty="0">
                <a:solidFill>
                  <a:srgbClr val="FFFF00"/>
                </a:solidFill>
                <a:latin typeface="Times New Roman" panose="02020603050405020304" pitchFamily="18" charset="0"/>
                <a:cs typeface="Times New Roman" panose="02020603050405020304" pitchFamily="18" charset="0"/>
              </a:rPr>
              <a:t>seizures</a:t>
            </a:r>
          </a:p>
          <a:p>
            <a:r>
              <a:rPr lang="en-IN" sz="2400" dirty="0" smtClean="0">
                <a:solidFill>
                  <a:srgbClr val="FFFF00"/>
                </a:solidFill>
                <a:latin typeface="Times New Roman" panose="02020603050405020304" pitchFamily="18" charset="0"/>
                <a:cs typeface="Times New Roman" panose="02020603050405020304" pitchFamily="18" charset="0"/>
              </a:rPr>
              <a:t>		Infantile </a:t>
            </a:r>
            <a:r>
              <a:rPr lang="en-IN" sz="2400" dirty="0">
                <a:solidFill>
                  <a:srgbClr val="FFFF00"/>
                </a:solidFill>
                <a:latin typeface="Times New Roman" panose="02020603050405020304" pitchFamily="18" charset="0"/>
                <a:cs typeface="Times New Roman" panose="02020603050405020304" pitchFamily="18" charset="0"/>
              </a:rPr>
              <a:t>spasms</a:t>
            </a:r>
          </a:p>
        </p:txBody>
      </p:sp>
    </p:spTree>
    <p:extLst>
      <p:ext uri="{BB962C8B-B14F-4D97-AF65-F5344CB8AC3E}">
        <p14:creationId xmlns:p14="http://schemas.microsoft.com/office/powerpoint/2010/main" val="4092221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084" y="229671"/>
            <a:ext cx="3377848" cy="584775"/>
          </a:xfrm>
          <a:prstGeom prst="rect">
            <a:avLst/>
          </a:prstGeom>
        </p:spPr>
        <p:txBody>
          <a:bodyPr wrap="none">
            <a:spAutoFit/>
          </a:bodyPr>
          <a:lstStyle/>
          <a:p>
            <a:r>
              <a:rPr lang="en-IN" sz="3200" b="1" dirty="0">
                <a:solidFill>
                  <a:srgbClr val="FFFFFF"/>
                </a:solidFill>
                <a:latin typeface="Times New Roman" panose="02020603050405020304" pitchFamily="18" charset="0"/>
                <a:cs typeface="Times New Roman" panose="02020603050405020304" pitchFamily="18" charset="0"/>
              </a:rPr>
              <a:t>Causes of epilepsy</a:t>
            </a: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300784" y="1085850"/>
            <a:ext cx="11314954" cy="5262979"/>
          </a:xfrm>
          <a:prstGeom prst="rect">
            <a:avLst/>
          </a:prstGeom>
        </p:spPr>
        <p:txBody>
          <a:bodyPr wrap="square">
            <a:spAutoFit/>
          </a:bodyPr>
          <a:lstStyle/>
          <a:p>
            <a:pPr marL="342900" indent="-342900" algn="just">
              <a:buFont typeface="Wingdings" panose="05000000000000000000" pitchFamily="2" charset="2"/>
              <a:buChar char="q"/>
            </a:pPr>
            <a:r>
              <a:rPr lang="en-IN" sz="2800" dirty="0">
                <a:latin typeface="Times New Roman" panose="02020603050405020304" pitchFamily="18" charset="0"/>
                <a:cs typeface="Times New Roman" panose="02020603050405020304" pitchFamily="18" charset="0"/>
              </a:rPr>
              <a:t>Primary generalized epilepsy, e.g. </a:t>
            </a:r>
            <a:r>
              <a:rPr lang="en-IN" sz="2800" dirty="0" err="1" smtClean="0">
                <a:latin typeface="Times New Roman" panose="02020603050405020304" pitchFamily="18" charset="0"/>
                <a:cs typeface="Times New Roman" panose="02020603050405020304" pitchFamily="18" charset="0"/>
              </a:rPr>
              <a:t>J.M.E</a:t>
            </a:r>
            <a:endParaRPr lang="en-IN"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Developmental</a:t>
            </a:r>
            <a:r>
              <a:rPr lang="en-IN" sz="2800" dirty="0">
                <a:latin typeface="Times New Roman" panose="02020603050405020304" pitchFamily="18" charset="0"/>
                <a:cs typeface="Times New Roman" panose="02020603050405020304" pitchFamily="18" charset="0"/>
              </a:rPr>
              <a:t>, e.g. hamartomas, neuronal </a:t>
            </a:r>
            <a:r>
              <a:rPr lang="en-IN" sz="2800" dirty="0" smtClean="0">
                <a:latin typeface="Times New Roman" panose="02020603050405020304" pitchFamily="18" charset="0"/>
                <a:cs typeface="Times New Roman" panose="02020603050405020304" pitchFamily="18" charset="0"/>
              </a:rPr>
              <a:t>migration abnormalities</a:t>
            </a:r>
            <a:endParaRPr lang="en-IN"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Hippocampal </a:t>
            </a:r>
            <a:r>
              <a:rPr lang="en-IN" sz="2800" dirty="0">
                <a:latin typeface="Times New Roman" panose="02020603050405020304" pitchFamily="18" charset="0"/>
                <a:cs typeface="Times New Roman" panose="02020603050405020304" pitchFamily="18" charset="0"/>
              </a:rPr>
              <a:t>sclerosis</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Brain </a:t>
            </a:r>
            <a:r>
              <a:rPr lang="en-IN" sz="2800" dirty="0">
                <a:latin typeface="Times New Roman" panose="02020603050405020304" pitchFamily="18" charset="0"/>
                <a:cs typeface="Times New Roman" panose="02020603050405020304" pitchFamily="18" charset="0"/>
              </a:rPr>
              <a:t>trauma and surgery</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Intracranial </a:t>
            </a:r>
            <a:r>
              <a:rPr lang="en-IN" sz="2800" dirty="0">
                <a:latin typeface="Times New Roman" panose="02020603050405020304" pitchFamily="18" charset="0"/>
                <a:cs typeface="Times New Roman" panose="02020603050405020304" pitchFamily="18" charset="0"/>
              </a:rPr>
              <a:t>mass lesions, e.g. tumour, </a:t>
            </a:r>
            <a:r>
              <a:rPr lang="en-IN" sz="2800" dirty="0" err="1">
                <a:latin typeface="Times New Roman" panose="02020603050405020304" pitchFamily="18" charset="0"/>
                <a:cs typeface="Times New Roman" panose="02020603050405020304" pitchFamily="18" charset="0"/>
              </a:rPr>
              <a:t>neurocysticercosis</a:t>
            </a:r>
            <a:endParaRPr lang="en-IN"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Vascular</a:t>
            </a:r>
            <a:r>
              <a:rPr lang="en-IN" sz="2800" dirty="0">
                <a:latin typeface="Times New Roman" panose="02020603050405020304" pitchFamily="18" charset="0"/>
                <a:cs typeface="Times New Roman" panose="02020603050405020304" pitchFamily="18" charset="0"/>
              </a:rPr>
              <a:t>, e.g. cerebral infarction, AVM</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Encephalitis </a:t>
            </a:r>
            <a:r>
              <a:rPr lang="en-IN" sz="2800" dirty="0">
                <a:latin typeface="Times New Roman" panose="02020603050405020304" pitchFamily="18" charset="0"/>
                <a:cs typeface="Times New Roman" panose="02020603050405020304" pitchFamily="18" charset="0"/>
              </a:rPr>
              <a:t>and inflammatory conditions, e.g. </a:t>
            </a:r>
            <a:r>
              <a:rPr lang="en-IN" sz="2800" dirty="0" smtClean="0">
                <a:latin typeface="Times New Roman" panose="02020603050405020304" pitchFamily="18" charset="0"/>
                <a:cs typeface="Times New Roman" panose="02020603050405020304" pitchFamily="18" charset="0"/>
              </a:rPr>
              <a:t>herpes simplex</a:t>
            </a:r>
            <a:r>
              <a:rPr lang="en-IN" sz="2800" dirty="0">
                <a:latin typeface="Times New Roman" panose="02020603050405020304" pitchFamily="18" charset="0"/>
                <a:cs typeface="Times New Roman" panose="02020603050405020304" pitchFamily="18" charset="0"/>
              </a:rPr>
              <a:t>, MS</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Metabolic </a:t>
            </a:r>
            <a:r>
              <a:rPr lang="en-IN" sz="2800" dirty="0">
                <a:latin typeface="Times New Roman" panose="02020603050405020304" pitchFamily="18" charset="0"/>
                <a:cs typeface="Times New Roman" panose="02020603050405020304" pitchFamily="18" charset="0"/>
              </a:rPr>
              <a:t>abnormalities, e.g. </a:t>
            </a:r>
            <a:r>
              <a:rPr lang="en-IN" sz="2800" dirty="0" smtClean="0">
                <a:latin typeface="Times New Roman" panose="02020603050405020304" pitchFamily="18" charset="0"/>
                <a:cs typeface="Times New Roman" panose="02020603050405020304" pitchFamily="18" charset="0"/>
              </a:rPr>
              <a:t>hyponatraemia, hypocalcaemia</a:t>
            </a:r>
            <a:endParaRPr lang="en-IN"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Neurodegenerative </a:t>
            </a:r>
            <a:r>
              <a:rPr lang="en-IN" sz="2800" dirty="0">
                <a:latin typeface="Times New Roman" panose="02020603050405020304" pitchFamily="18" charset="0"/>
                <a:cs typeface="Times New Roman" panose="02020603050405020304" pitchFamily="18" charset="0"/>
              </a:rPr>
              <a:t>disorders, e.g. Alzheimer’s</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Drugs</a:t>
            </a:r>
            <a:r>
              <a:rPr lang="en-IN" sz="2800" dirty="0">
                <a:latin typeface="Times New Roman" panose="02020603050405020304" pitchFamily="18" charset="0"/>
                <a:cs typeface="Times New Roman" panose="02020603050405020304" pitchFamily="18" charset="0"/>
              </a:rPr>
              <a:t>, e.g. </a:t>
            </a:r>
            <a:r>
              <a:rPr lang="en-IN" sz="2800" dirty="0" err="1">
                <a:latin typeface="Times New Roman" panose="02020603050405020304" pitchFamily="18" charset="0"/>
                <a:cs typeface="Times New Roman" panose="02020603050405020304" pitchFamily="18" charset="0"/>
              </a:rPr>
              <a:t>ciclosporin</a:t>
            </a:r>
            <a:r>
              <a:rPr lang="en-IN" sz="2800" dirty="0">
                <a:latin typeface="Times New Roman" panose="02020603050405020304" pitchFamily="18" charset="0"/>
                <a:cs typeface="Times New Roman" panose="02020603050405020304" pitchFamily="18" charset="0"/>
              </a:rPr>
              <a:t>, lidocaine, quinolones, </a:t>
            </a:r>
            <a:r>
              <a:rPr lang="en-IN" sz="2800" dirty="0" smtClean="0">
                <a:latin typeface="Times New Roman" panose="02020603050405020304" pitchFamily="18" charset="0"/>
                <a:cs typeface="Times New Roman" panose="02020603050405020304" pitchFamily="18" charset="0"/>
              </a:rPr>
              <a:t>tricyclic antidepressants</a:t>
            </a:r>
            <a:r>
              <a:rPr lang="en-IN" sz="2800" dirty="0">
                <a:latin typeface="Times New Roman" panose="02020603050405020304" pitchFamily="18" charset="0"/>
                <a:cs typeface="Times New Roman" panose="02020603050405020304" pitchFamily="18" charset="0"/>
              </a:rPr>
              <a:t>, antipsychotics, lithium, stimulant </a:t>
            </a:r>
            <a:r>
              <a:rPr lang="en-IN" sz="2800" dirty="0" smtClean="0">
                <a:latin typeface="Times New Roman" panose="02020603050405020304" pitchFamily="18" charset="0"/>
                <a:cs typeface="Times New Roman" panose="02020603050405020304" pitchFamily="18" charset="0"/>
              </a:rPr>
              <a:t>drugs, e.g</a:t>
            </a:r>
            <a:r>
              <a:rPr lang="en-IN" sz="2800" dirty="0">
                <a:latin typeface="Times New Roman" panose="02020603050405020304" pitchFamily="18" charset="0"/>
                <a:cs typeface="Times New Roman" panose="02020603050405020304" pitchFamily="18" charset="0"/>
              </a:rPr>
              <a:t>. cocaine</a:t>
            </a:r>
          </a:p>
          <a:p>
            <a:pPr marL="342900" indent="-342900" algn="just">
              <a:buFont typeface="Wingdings" panose="05000000000000000000" pitchFamily="2" charset="2"/>
              <a:buChar char="q"/>
            </a:pPr>
            <a:r>
              <a:rPr lang="en-IN" sz="2800" dirty="0" smtClean="0">
                <a:latin typeface="Times New Roman" panose="02020603050405020304" pitchFamily="18" charset="0"/>
                <a:cs typeface="Times New Roman" panose="02020603050405020304" pitchFamily="18" charset="0"/>
              </a:rPr>
              <a:t>Alcohol </a:t>
            </a:r>
            <a:r>
              <a:rPr lang="en-IN" sz="2800" dirty="0">
                <a:latin typeface="Times New Roman" panose="02020603050405020304" pitchFamily="18" charset="0"/>
                <a:cs typeface="Times New Roman" panose="02020603050405020304" pitchFamily="18" charset="0"/>
              </a:rPr>
              <a:t>withdrawal</a:t>
            </a:r>
          </a:p>
        </p:txBody>
      </p:sp>
    </p:spTree>
    <p:extLst>
      <p:ext uri="{BB962C8B-B14F-4D97-AF65-F5344CB8AC3E}">
        <p14:creationId xmlns:p14="http://schemas.microsoft.com/office/powerpoint/2010/main" val="96991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1008529"/>
            <a:ext cx="11308976" cy="5509200"/>
          </a:xfrm>
          <a:prstGeom prst="rect">
            <a:avLst/>
          </a:prstGeom>
        </p:spPr>
        <p:txBody>
          <a:bodyPr wrap="square">
            <a:spAutoFit/>
          </a:bodyPr>
          <a:lstStyle/>
          <a:p>
            <a:pPr algn="just"/>
            <a:r>
              <a:rPr lang="en-IN" sz="3200" dirty="0">
                <a:latin typeface="Times New Roman" panose="02020603050405020304" pitchFamily="18" charset="0"/>
                <a:cs typeface="Times New Roman" panose="02020603050405020304" pitchFamily="18" charset="0"/>
              </a:rPr>
              <a:t>A fundamental principle is that seizures maybe either partial (</a:t>
            </a:r>
            <a:r>
              <a:rPr lang="en-IN" sz="3200" dirty="0" smtClean="0">
                <a:latin typeface="Times New Roman" panose="02020603050405020304" pitchFamily="18" charset="0"/>
                <a:cs typeface="Times New Roman" panose="02020603050405020304" pitchFamily="18" charset="0"/>
              </a:rPr>
              <a:t>synonymous with </a:t>
            </a:r>
            <a:r>
              <a:rPr lang="en-IN" sz="3200" dirty="0">
                <a:latin typeface="Times New Roman" panose="02020603050405020304" pitchFamily="18" charset="0"/>
                <a:cs typeface="Times New Roman" panose="02020603050405020304" pitchFamily="18" charset="0"/>
              </a:rPr>
              <a:t>focal) or generalized</a:t>
            </a:r>
            <a:r>
              <a:rPr lang="en-IN" sz="3200" dirty="0" smtClean="0">
                <a:latin typeface="Times New Roman" panose="02020603050405020304" pitchFamily="18" charset="0"/>
                <a:cs typeface="Times New Roman" panose="02020603050405020304" pitchFamily="18" charset="0"/>
              </a:rPr>
              <a:t>.</a:t>
            </a:r>
          </a:p>
          <a:p>
            <a:pPr algn="just"/>
            <a:r>
              <a:rPr lang="en-IN" sz="3200" dirty="0" smtClean="0">
                <a:latin typeface="Times New Roman" panose="02020603050405020304" pitchFamily="18" charset="0"/>
                <a:cs typeface="Times New Roman" panose="02020603050405020304" pitchFamily="18" charset="0"/>
              </a:rPr>
              <a:t> </a:t>
            </a:r>
            <a:r>
              <a:rPr lang="en-IN" sz="3200" i="1" dirty="0">
                <a:solidFill>
                  <a:srgbClr val="FFFF00"/>
                </a:solidFill>
                <a:latin typeface="Times New Roman" panose="02020603050405020304" pitchFamily="18" charset="0"/>
                <a:cs typeface="Times New Roman" panose="02020603050405020304" pitchFamily="18" charset="0"/>
              </a:rPr>
              <a:t>Partial seizures </a:t>
            </a:r>
            <a:r>
              <a:rPr lang="en-IN" sz="3200" dirty="0">
                <a:latin typeface="Times New Roman" panose="02020603050405020304" pitchFamily="18" charset="0"/>
                <a:cs typeface="Times New Roman" panose="02020603050405020304" pitchFamily="18" charset="0"/>
              </a:rPr>
              <a:t>are those in </a:t>
            </a:r>
            <a:r>
              <a:rPr lang="en-IN" sz="3200" dirty="0" smtClean="0">
                <a:latin typeface="Times New Roman" panose="02020603050405020304" pitchFamily="18" charset="0"/>
                <a:cs typeface="Times New Roman" panose="02020603050405020304" pitchFamily="18" charset="0"/>
              </a:rPr>
              <a:t>which the </a:t>
            </a:r>
            <a:r>
              <a:rPr lang="en-IN" sz="3200" dirty="0">
                <a:latin typeface="Times New Roman" panose="02020603050405020304" pitchFamily="18" charset="0"/>
                <a:cs typeface="Times New Roman" panose="02020603050405020304" pitchFamily="18" charset="0"/>
              </a:rPr>
              <a:t>seizure </a:t>
            </a:r>
            <a:r>
              <a:rPr lang="en-IN" sz="3200" dirty="0" smtClean="0">
                <a:latin typeface="Times New Roman" panose="02020603050405020304" pitchFamily="18" charset="0"/>
                <a:cs typeface="Times New Roman" panose="02020603050405020304" pitchFamily="18" charset="0"/>
              </a:rPr>
              <a:t>activity is </a:t>
            </a:r>
            <a:r>
              <a:rPr lang="en-IN" sz="3200" dirty="0">
                <a:latin typeface="Times New Roman" panose="02020603050405020304" pitchFamily="18" charset="0"/>
                <a:cs typeface="Times New Roman" panose="02020603050405020304" pitchFamily="18" charset="0"/>
              </a:rPr>
              <a:t>restricted to discrete areas of the cerebral cortex.</a:t>
            </a:r>
          </a:p>
          <a:p>
            <a:pPr algn="just"/>
            <a:r>
              <a:rPr lang="en-IN" sz="3200" i="1" dirty="0">
                <a:solidFill>
                  <a:srgbClr val="FFFF00"/>
                </a:solidFill>
                <a:latin typeface="Times New Roman" panose="02020603050405020304" pitchFamily="18" charset="0"/>
                <a:cs typeface="Times New Roman" panose="02020603050405020304" pitchFamily="18" charset="0"/>
              </a:rPr>
              <a:t>Generalized seizures </a:t>
            </a:r>
            <a:r>
              <a:rPr lang="en-IN" sz="3200" dirty="0">
                <a:latin typeface="Times New Roman" panose="02020603050405020304" pitchFamily="18" charset="0"/>
                <a:cs typeface="Times New Roman" panose="02020603050405020304" pitchFamily="18" charset="0"/>
              </a:rPr>
              <a:t>involve diffuse regions of the brain simultaneously.</a:t>
            </a:r>
          </a:p>
          <a:p>
            <a:pPr algn="just"/>
            <a:r>
              <a:rPr lang="en-IN" sz="3200" dirty="0">
                <a:solidFill>
                  <a:srgbClr val="FFFF00"/>
                </a:solidFill>
                <a:latin typeface="Times New Roman" panose="02020603050405020304" pitchFamily="18" charset="0"/>
                <a:cs typeface="Times New Roman" panose="02020603050405020304" pitchFamily="18" charset="0"/>
              </a:rPr>
              <a:t>Partial seizures </a:t>
            </a:r>
            <a:r>
              <a:rPr lang="en-IN" sz="3200" dirty="0">
                <a:latin typeface="Times New Roman" panose="02020603050405020304" pitchFamily="18" charset="0"/>
                <a:cs typeface="Times New Roman" panose="02020603050405020304" pitchFamily="18" charset="0"/>
              </a:rPr>
              <a:t>are usually associated with structural abnormalities</a:t>
            </a:r>
          </a:p>
          <a:p>
            <a:pPr algn="just"/>
            <a:r>
              <a:rPr lang="en-IN" sz="3200" dirty="0">
                <a:latin typeface="Times New Roman" panose="02020603050405020304" pitchFamily="18" charset="0"/>
                <a:cs typeface="Times New Roman" panose="02020603050405020304" pitchFamily="18" charset="0"/>
              </a:rPr>
              <a:t>of the brain.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In </a:t>
            </a:r>
            <a:r>
              <a:rPr lang="en-IN" sz="3200" dirty="0">
                <a:latin typeface="Times New Roman" panose="02020603050405020304" pitchFamily="18" charset="0"/>
                <a:cs typeface="Times New Roman" panose="02020603050405020304" pitchFamily="18" charset="0"/>
              </a:rPr>
              <a:t>contrast, </a:t>
            </a:r>
            <a:r>
              <a:rPr lang="en-IN" sz="3200" dirty="0">
                <a:solidFill>
                  <a:srgbClr val="FFFF00"/>
                </a:solidFill>
                <a:latin typeface="Times New Roman" panose="02020603050405020304" pitchFamily="18" charset="0"/>
                <a:cs typeface="Times New Roman" panose="02020603050405020304" pitchFamily="18" charset="0"/>
              </a:rPr>
              <a:t>generalized seizures </a:t>
            </a:r>
            <a:r>
              <a:rPr lang="en-IN" sz="3200" dirty="0" smtClean="0">
                <a:latin typeface="Times New Roman" panose="02020603050405020304" pitchFamily="18" charset="0"/>
                <a:cs typeface="Times New Roman" panose="02020603050405020304" pitchFamily="18" charset="0"/>
              </a:rPr>
              <a:t>may result from cellular</a:t>
            </a:r>
            <a:r>
              <a:rPr lang="en-IN" sz="3200" dirty="0">
                <a:latin typeface="Times New Roman" panose="02020603050405020304" pitchFamily="18" charset="0"/>
                <a:cs typeface="Times New Roman" panose="02020603050405020304" pitchFamily="18" charset="0"/>
              </a:rPr>
              <a:t>, biochemical, or structural abnormalities that have a more</a:t>
            </a:r>
          </a:p>
          <a:p>
            <a:pPr algn="just"/>
            <a:r>
              <a:rPr lang="en-IN" sz="3200" dirty="0">
                <a:latin typeface="Times New Roman" panose="02020603050405020304" pitchFamily="18" charset="0"/>
                <a:cs typeface="Times New Roman" panose="02020603050405020304" pitchFamily="18" charset="0"/>
              </a:rPr>
              <a:t>widespread distribution.</a:t>
            </a:r>
          </a:p>
        </p:txBody>
      </p:sp>
    </p:spTree>
    <p:extLst>
      <p:ext uri="{BB962C8B-B14F-4D97-AF65-F5344CB8AC3E}">
        <p14:creationId xmlns:p14="http://schemas.microsoft.com/office/powerpoint/2010/main" val="349911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47918"/>
            <a:ext cx="12192000" cy="6494085"/>
          </a:xfrm>
          <a:prstGeom prst="rect">
            <a:avLst/>
          </a:prstGeom>
        </p:spPr>
        <p:txBody>
          <a:bodyPr wrap="square">
            <a:spAutoFit/>
          </a:bodyPr>
          <a:lstStyle/>
          <a:p>
            <a:r>
              <a:rPr lang="en-IN" sz="3200" dirty="0">
                <a:solidFill>
                  <a:srgbClr val="FFFF00"/>
                </a:solidFill>
                <a:latin typeface="Times New Roman" panose="02020603050405020304" pitchFamily="18" charset="0"/>
                <a:cs typeface="Times New Roman" panose="02020603050405020304" pitchFamily="18" charset="0"/>
              </a:rPr>
              <a:t>PARTIAL SEIZURES </a:t>
            </a:r>
            <a:endParaRPr lang="en-IN" sz="3200" dirty="0" smtClean="0">
              <a:solidFill>
                <a:srgbClr val="FFFF00"/>
              </a:solidFill>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Partial </a:t>
            </a:r>
            <a:r>
              <a:rPr lang="en-IN" sz="3200" dirty="0">
                <a:latin typeface="Times New Roman" panose="02020603050405020304" pitchFamily="18" charset="0"/>
                <a:cs typeface="Times New Roman" panose="02020603050405020304" pitchFamily="18" charset="0"/>
              </a:rPr>
              <a:t>seizures occur within discrete regions of </a:t>
            </a:r>
            <a:r>
              <a:rPr lang="en-IN" sz="3200" dirty="0" smtClean="0">
                <a:latin typeface="Times New Roman" panose="02020603050405020304" pitchFamily="18" charset="0"/>
                <a:cs typeface="Times New Roman" panose="02020603050405020304" pitchFamily="18" charset="0"/>
              </a:rPr>
              <a:t>the brain</a:t>
            </a:r>
            <a:r>
              <a:rPr lang="en-IN" sz="3200" dirty="0">
                <a:latin typeface="Times New Roman" panose="02020603050405020304" pitchFamily="18" charset="0"/>
                <a:cs typeface="Times New Roman" panose="02020603050405020304" pitchFamily="18" charset="0"/>
              </a:rPr>
              <a:t>. </a:t>
            </a:r>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a:t>
            </a:r>
          </a:p>
          <a:p>
            <a:pPr algn="just"/>
            <a:r>
              <a:rPr lang="en-IN" sz="3200" dirty="0" smtClean="0">
                <a:latin typeface="Times New Roman" panose="02020603050405020304" pitchFamily="18" charset="0"/>
                <a:cs typeface="Times New Roman" panose="02020603050405020304" pitchFamily="18" charset="0"/>
              </a:rPr>
              <a:t>If </a:t>
            </a:r>
            <a:r>
              <a:rPr lang="en-IN" sz="3200" dirty="0">
                <a:latin typeface="Times New Roman" panose="02020603050405020304" pitchFamily="18" charset="0"/>
                <a:cs typeface="Times New Roman" panose="02020603050405020304" pitchFamily="18" charset="0"/>
              </a:rPr>
              <a:t>consciousness is </a:t>
            </a:r>
            <a:r>
              <a:rPr lang="en-IN" sz="3200" dirty="0" smtClean="0">
                <a:latin typeface="Times New Roman" panose="02020603050405020304" pitchFamily="18" charset="0"/>
                <a:cs typeface="Times New Roman" panose="02020603050405020304" pitchFamily="18" charset="0"/>
              </a:rPr>
              <a:t>fully preserved </a:t>
            </a:r>
            <a:r>
              <a:rPr lang="en-IN" sz="3200" dirty="0">
                <a:latin typeface="Times New Roman" panose="02020603050405020304" pitchFamily="18" charset="0"/>
                <a:cs typeface="Times New Roman" panose="02020603050405020304" pitchFamily="18" charset="0"/>
              </a:rPr>
              <a:t>during the seizure, the clinical</a:t>
            </a:r>
          </a:p>
          <a:p>
            <a:pPr algn="just"/>
            <a:r>
              <a:rPr lang="en-IN" sz="3200" dirty="0">
                <a:latin typeface="Times New Roman" panose="02020603050405020304" pitchFamily="18" charset="0"/>
                <a:cs typeface="Times New Roman" panose="02020603050405020304" pitchFamily="18" charset="0"/>
              </a:rPr>
              <a:t>manifestations are considered </a:t>
            </a:r>
            <a:r>
              <a:rPr lang="en-IN" sz="3200" dirty="0" smtClean="0">
                <a:latin typeface="Times New Roman" panose="02020603050405020304" pitchFamily="18" charset="0"/>
                <a:cs typeface="Times New Roman" panose="02020603050405020304" pitchFamily="18" charset="0"/>
              </a:rPr>
              <a:t>relatively simple </a:t>
            </a:r>
            <a:r>
              <a:rPr lang="en-IN" sz="3200" dirty="0">
                <a:latin typeface="Times New Roman" panose="02020603050405020304" pitchFamily="18" charset="0"/>
                <a:cs typeface="Times New Roman" panose="02020603050405020304" pitchFamily="18" charset="0"/>
              </a:rPr>
              <a:t>and the seizure is</a:t>
            </a:r>
          </a:p>
          <a:p>
            <a:pPr algn="just"/>
            <a:r>
              <a:rPr lang="en-IN" sz="3200" dirty="0">
                <a:latin typeface="Times New Roman" panose="02020603050405020304" pitchFamily="18" charset="0"/>
                <a:cs typeface="Times New Roman" panose="02020603050405020304" pitchFamily="18" charset="0"/>
              </a:rPr>
              <a:t>termed a </a:t>
            </a:r>
            <a:r>
              <a:rPr lang="en-IN" sz="3200" i="1" dirty="0">
                <a:solidFill>
                  <a:srgbClr val="FFFF00"/>
                </a:solidFill>
                <a:latin typeface="Times New Roman" panose="02020603050405020304" pitchFamily="18" charset="0"/>
                <a:cs typeface="Times New Roman" panose="02020603050405020304" pitchFamily="18" charset="0"/>
              </a:rPr>
              <a:t>simple partial seizure</a:t>
            </a:r>
            <a:r>
              <a:rPr lang="en-IN" sz="3200" dirty="0">
                <a:solidFill>
                  <a:srgbClr val="FFFF00"/>
                </a:solidFill>
                <a:latin typeface="Times New Roman" panose="02020603050405020304" pitchFamily="18" charset="0"/>
                <a:cs typeface="Times New Roman" panose="02020603050405020304" pitchFamily="18" charset="0"/>
              </a:rPr>
              <a:t>. </a:t>
            </a:r>
            <a:endParaRPr lang="en-IN" sz="3200" dirty="0" smtClean="0">
              <a:solidFill>
                <a:srgbClr val="FFFF00"/>
              </a:solidFill>
              <a:latin typeface="Times New Roman" panose="02020603050405020304" pitchFamily="18" charset="0"/>
              <a:cs typeface="Times New Roman" panose="02020603050405020304" pitchFamily="18" charset="0"/>
            </a:endParaRPr>
          </a:p>
          <a:p>
            <a:pPr algn="just"/>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If </a:t>
            </a:r>
            <a:r>
              <a:rPr lang="en-IN" sz="3200" dirty="0">
                <a:latin typeface="Times New Roman" panose="02020603050405020304" pitchFamily="18" charset="0"/>
                <a:cs typeface="Times New Roman" panose="02020603050405020304" pitchFamily="18" charset="0"/>
              </a:rPr>
              <a:t>consciousness is impaired, </a:t>
            </a:r>
            <a:r>
              <a:rPr lang="en-IN" sz="3200" dirty="0" smtClean="0">
                <a:latin typeface="Times New Roman" panose="02020603050405020304" pitchFamily="18" charset="0"/>
                <a:cs typeface="Times New Roman" panose="02020603050405020304" pitchFamily="18" charset="0"/>
              </a:rPr>
              <a:t>the symptomatology </a:t>
            </a:r>
            <a:r>
              <a:rPr lang="en-IN" sz="3200" dirty="0">
                <a:latin typeface="Times New Roman" panose="02020603050405020304" pitchFamily="18" charset="0"/>
                <a:cs typeface="Times New Roman" panose="02020603050405020304" pitchFamily="18" charset="0"/>
              </a:rPr>
              <a:t>is more complex and the seizure is termed a </a:t>
            </a:r>
            <a:r>
              <a:rPr lang="en-IN" sz="3200" i="1" dirty="0" smtClean="0">
                <a:solidFill>
                  <a:srgbClr val="FFFF00"/>
                </a:solidFill>
                <a:latin typeface="Times New Roman" panose="02020603050405020304" pitchFamily="18" charset="0"/>
                <a:cs typeface="Times New Roman" panose="02020603050405020304" pitchFamily="18" charset="0"/>
              </a:rPr>
              <a:t>complex partial </a:t>
            </a:r>
            <a:r>
              <a:rPr lang="en-IN" sz="3200" i="1" dirty="0">
                <a:solidFill>
                  <a:srgbClr val="FFFF00"/>
                </a:solidFill>
                <a:latin typeface="Times New Roman" panose="02020603050405020304" pitchFamily="18" charset="0"/>
                <a:cs typeface="Times New Roman" panose="02020603050405020304" pitchFamily="18" charset="0"/>
              </a:rPr>
              <a:t>seizure</a:t>
            </a:r>
            <a:r>
              <a:rPr lang="en-IN" sz="3200" dirty="0">
                <a:solidFill>
                  <a:srgbClr val="FFFF00"/>
                </a:solidFill>
                <a:latin typeface="Times New Roman" panose="02020603050405020304" pitchFamily="18" charset="0"/>
                <a:cs typeface="Times New Roman" panose="02020603050405020304" pitchFamily="18" charset="0"/>
              </a:rPr>
              <a:t>. </a:t>
            </a:r>
            <a:endParaRPr lang="en-IN" sz="3200" dirty="0" smtClean="0">
              <a:solidFill>
                <a:srgbClr val="FFFF00"/>
              </a:solidFill>
              <a:latin typeface="Times New Roman" panose="02020603050405020304" pitchFamily="18" charset="0"/>
              <a:cs typeface="Times New Roman" panose="02020603050405020304" pitchFamily="18" charset="0"/>
            </a:endParaRPr>
          </a:p>
          <a:p>
            <a:pPr algn="just"/>
            <a:endParaRPr lang="en-IN" sz="3200" dirty="0" smtClean="0">
              <a:latin typeface="Times New Roman" panose="02020603050405020304" pitchFamily="18" charset="0"/>
              <a:cs typeface="Times New Roman" panose="02020603050405020304" pitchFamily="18" charset="0"/>
            </a:endParaRPr>
          </a:p>
          <a:p>
            <a:pPr algn="just"/>
            <a:r>
              <a:rPr lang="en-IN" sz="3200" dirty="0" smtClean="0">
                <a:latin typeface="Times New Roman" panose="02020603050405020304" pitchFamily="18" charset="0"/>
                <a:cs typeface="Times New Roman" panose="02020603050405020304" pitchFamily="18" charset="0"/>
              </a:rPr>
              <a:t>	An </a:t>
            </a:r>
            <a:r>
              <a:rPr lang="en-IN" sz="3200" dirty="0">
                <a:latin typeface="Times New Roman" panose="02020603050405020304" pitchFamily="18" charset="0"/>
                <a:cs typeface="Times New Roman" panose="02020603050405020304" pitchFamily="18" charset="0"/>
              </a:rPr>
              <a:t>important additional subgroup comprises those </a:t>
            </a:r>
            <a:r>
              <a:rPr lang="en-IN" sz="3200" dirty="0" smtClean="0">
                <a:latin typeface="Times New Roman" panose="02020603050405020304" pitchFamily="18" charset="0"/>
                <a:cs typeface="Times New Roman" panose="02020603050405020304" pitchFamily="18" charset="0"/>
              </a:rPr>
              <a:t>seizures that begin </a:t>
            </a:r>
            <a:r>
              <a:rPr lang="en-IN" sz="3200" dirty="0">
                <a:latin typeface="Times New Roman" panose="02020603050405020304" pitchFamily="18" charset="0"/>
                <a:cs typeface="Times New Roman" panose="02020603050405020304" pitchFamily="18" charset="0"/>
              </a:rPr>
              <a:t>as partial seizures and then spread </a:t>
            </a:r>
            <a:r>
              <a:rPr lang="en-IN" sz="3200" dirty="0" smtClean="0">
                <a:latin typeface="Times New Roman" panose="02020603050405020304" pitchFamily="18" charset="0"/>
                <a:cs typeface="Times New Roman" panose="02020603050405020304" pitchFamily="18" charset="0"/>
              </a:rPr>
              <a:t>diffusely throughout the </a:t>
            </a:r>
            <a:r>
              <a:rPr lang="en-IN" sz="3200" dirty="0">
                <a:latin typeface="Times New Roman" panose="02020603050405020304" pitchFamily="18" charset="0"/>
                <a:cs typeface="Times New Roman" panose="02020603050405020304" pitchFamily="18" charset="0"/>
              </a:rPr>
              <a:t>cortex, i.e., </a:t>
            </a:r>
            <a:r>
              <a:rPr lang="en-IN" sz="3200" i="1" dirty="0">
                <a:solidFill>
                  <a:srgbClr val="FFFF00"/>
                </a:solidFill>
                <a:latin typeface="Times New Roman" panose="02020603050405020304" pitchFamily="18" charset="0"/>
                <a:cs typeface="Times New Roman" panose="02020603050405020304" pitchFamily="18" charset="0"/>
              </a:rPr>
              <a:t>partial seizures with secondary generalization</a:t>
            </a:r>
            <a:r>
              <a:rPr lang="en-IN" sz="3200" dirty="0">
                <a:solidFill>
                  <a:srgbClr val="FFFF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5915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022" y="564776"/>
            <a:ext cx="11954435" cy="5509200"/>
          </a:xfrm>
          <a:prstGeom prst="rect">
            <a:avLst/>
          </a:prstGeom>
        </p:spPr>
        <p:txBody>
          <a:bodyPr wrap="square">
            <a:spAutoFit/>
          </a:bodyPr>
          <a:lstStyle/>
          <a:p>
            <a:r>
              <a:rPr lang="fr-FR" sz="3200" i="1" u="sng" dirty="0">
                <a:solidFill>
                  <a:srgbClr val="FFFF00"/>
                </a:solidFill>
                <a:latin typeface="Times New Roman" panose="02020603050405020304" pitchFamily="18" charset="0"/>
                <a:cs typeface="Times New Roman" panose="02020603050405020304" pitchFamily="18" charset="0"/>
              </a:rPr>
              <a:t>Simple Partial </a:t>
            </a:r>
            <a:r>
              <a:rPr lang="fr-FR" sz="3200" i="1" u="sng" dirty="0" err="1">
                <a:solidFill>
                  <a:srgbClr val="FFFF00"/>
                </a:solidFill>
                <a:latin typeface="Times New Roman" panose="02020603050405020304" pitchFamily="18" charset="0"/>
                <a:cs typeface="Times New Roman" panose="02020603050405020304" pitchFamily="18" charset="0"/>
              </a:rPr>
              <a:t>Seizures</a:t>
            </a:r>
            <a:r>
              <a:rPr lang="fr-FR" sz="3200" i="1" u="sng" dirty="0">
                <a:solidFill>
                  <a:srgbClr val="FFFF00"/>
                </a:solidFill>
                <a:latin typeface="Times New Roman" panose="02020603050405020304" pitchFamily="18" charset="0"/>
                <a:cs typeface="Times New Roman" panose="02020603050405020304" pitchFamily="18" charset="0"/>
              </a:rPr>
              <a:t> </a:t>
            </a:r>
            <a:endParaRPr lang="fr-FR" sz="3200" i="1" u="sng" dirty="0" smtClean="0">
              <a:solidFill>
                <a:srgbClr val="FFFF00"/>
              </a:solidFill>
              <a:latin typeface="Times New Roman" panose="02020603050405020304" pitchFamily="18" charset="0"/>
              <a:cs typeface="Times New Roman" panose="02020603050405020304" pitchFamily="18" charset="0"/>
            </a:endParaRPr>
          </a:p>
          <a:p>
            <a:r>
              <a:rPr lang="fr-FR" sz="3200" dirty="0" smtClean="0">
                <a:latin typeface="Times New Roman" panose="02020603050405020304" pitchFamily="18" charset="0"/>
                <a:cs typeface="Times New Roman" panose="02020603050405020304" pitchFamily="18" charset="0"/>
              </a:rPr>
              <a:t>Simple </a:t>
            </a:r>
            <a:r>
              <a:rPr lang="fr-FR" sz="3200" dirty="0">
                <a:latin typeface="Times New Roman" panose="02020603050405020304" pitchFamily="18" charset="0"/>
                <a:cs typeface="Times New Roman" panose="02020603050405020304" pitchFamily="18" charset="0"/>
              </a:rPr>
              <a:t>partial </a:t>
            </a:r>
            <a:r>
              <a:rPr lang="fr-FR" sz="3200" dirty="0" err="1">
                <a:latin typeface="Times New Roman" panose="02020603050405020304" pitchFamily="18" charset="0"/>
                <a:cs typeface="Times New Roman" panose="02020603050405020304" pitchFamily="18" charset="0"/>
              </a:rPr>
              <a:t>seizures</a:t>
            </a:r>
            <a:r>
              <a:rPr lang="fr-FR" sz="3200" dirty="0">
                <a:latin typeface="Times New Roman" panose="02020603050405020304" pitchFamily="18" charset="0"/>
                <a:cs typeface="Times New Roman" panose="02020603050405020304" pitchFamily="18" charset="0"/>
              </a:rPr>
              <a:t> cause </a:t>
            </a:r>
            <a:r>
              <a:rPr lang="fr-FR" sz="3200" dirty="0" err="1">
                <a:latin typeface="Times New Roman" panose="02020603050405020304" pitchFamily="18" charset="0"/>
                <a:cs typeface="Times New Roman" panose="02020603050405020304" pitchFamily="18" charset="0"/>
              </a:rPr>
              <a:t>motor</a:t>
            </a:r>
            <a:r>
              <a:rPr lang="fr-FR" sz="3200" dirty="0">
                <a:latin typeface="Times New Roman" panose="02020603050405020304" pitchFamily="18" charset="0"/>
                <a:cs typeface="Times New Roman" panose="02020603050405020304" pitchFamily="18" charset="0"/>
              </a:rPr>
              <a:t>, </a:t>
            </a:r>
            <a:r>
              <a:rPr lang="fr-FR" sz="3200" dirty="0" err="1" smtClean="0">
                <a:latin typeface="Times New Roman" panose="02020603050405020304" pitchFamily="18" charset="0"/>
                <a:cs typeface="Times New Roman" panose="02020603050405020304" pitchFamily="18" charset="0"/>
              </a:rPr>
              <a:t>sensory</a:t>
            </a:r>
            <a:r>
              <a:rPr lang="fr-FR" sz="3200" dirty="0" smtClean="0">
                <a:latin typeface="Times New Roman" panose="02020603050405020304" pitchFamily="18" charset="0"/>
                <a:cs typeface="Times New Roman" panose="02020603050405020304" pitchFamily="18" charset="0"/>
              </a:rPr>
              <a:t>, </a:t>
            </a:r>
            <a:r>
              <a:rPr lang="en-IN" sz="3200" dirty="0" smtClean="0">
                <a:latin typeface="Times New Roman" panose="02020603050405020304" pitchFamily="18" charset="0"/>
                <a:cs typeface="Times New Roman" panose="02020603050405020304" pitchFamily="18" charset="0"/>
              </a:rPr>
              <a:t>autonomic</a:t>
            </a:r>
            <a:r>
              <a:rPr lang="en-IN" sz="3200" dirty="0">
                <a:latin typeface="Times New Roman" panose="02020603050405020304" pitchFamily="18" charset="0"/>
                <a:cs typeface="Times New Roman" panose="02020603050405020304" pitchFamily="18" charset="0"/>
              </a:rPr>
              <a:t>, or psychic symptoms without an obvious alteration in </a:t>
            </a:r>
            <a:r>
              <a:rPr lang="en-IN" sz="3200" dirty="0" smtClean="0">
                <a:latin typeface="Times New Roman" panose="02020603050405020304" pitchFamily="18" charset="0"/>
                <a:cs typeface="Times New Roman" panose="02020603050405020304" pitchFamily="18" charset="0"/>
              </a:rPr>
              <a:t>consciousness.</a:t>
            </a:r>
          </a:p>
          <a:p>
            <a:pPr algn="ctr"/>
            <a:endParaRPr lang="en-IN" sz="3200" i="1" dirty="0" smtClean="0">
              <a:solidFill>
                <a:srgbClr val="FFFF00"/>
              </a:solidFill>
              <a:latin typeface="Times New Roman" panose="02020603050405020304" pitchFamily="18" charset="0"/>
              <a:cs typeface="Times New Roman" panose="02020603050405020304" pitchFamily="18" charset="0"/>
            </a:endParaRPr>
          </a:p>
          <a:p>
            <a:pPr algn="ctr"/>
            <a:r>
              <a:rPr lang="en-IN" sz="3200" i="1" dirty="0" smtClean="0">
                <a:solidFill>
                  <a:srgbClr val="FFFF00"/>
                </a:solidFill>
                <a:latin typeface="Times New Roman" panose="02020603050405020304" pitchFamily="18" charset="0"/>
                <a:cs typeface="Times New Roman" panose="02020603050405020304" pitchFamily="18" charset="0"/>
              </a:rPr>
              <a:t>features </a:t>
            </a:r>
            <a:r>
              <a:rPr lang="en-IN" sz="3200" i="1" dirty="0">
                <a:solidFill>
                  <a:srgbClr val="FFFF00"/>
                </a:solidFill>
                <a:latin typeface="Times New Roman" panose="02020603050405020304" pitchFamily="18" charset="0"/>
                <a:cs typeface="Times New Roman" panose="02020603050405020304" pitchFamily="18" charset="0"/>
              </a:rPr>
              <a:t>of partial motor </a:t>
            </a:r>
            <a:r>
              <a:rPr lang="en-IN" sz="3200" i="1" dirty="0" smtClean="0">
                <a:solidFill>
                  <a:srgbClr val="FFFF00"/>
                </a:solidFill>
                <a:latin typeface="Times New Roman" panose="02020603050405020304" pitchFamily="18" charset="0"/>
                <a:cs typeface="Times New Roman" panose="02020603050405020304" pitchFamily="18" charset="0"/>
              </a:rPr>
              <a:t>seizures.</a:t>
            </a:r>
          </a:p>
          <a:p>
            <a:pPr algn="ctr"/>
            <a:endParaRPr lang="en-IN" sz="3200" i="1" dirty="0">
              <a:solidFill>
                <a:srgbClr val="FFFF00"/>
              </a:solidFill>
              <a:latin typeface="Times New Roman" panose="02020603050405020304" pitchFamily="18" charset="0"/>
              <a:cs typeface="Times New Roman" panose="02020603050405020304" pitchFamily="18" charset="0"/>
            </a:endParaRPr>
          </a:p>
          <a:p>
            <a:r>
              <a:rPr lang="en-IN" sz="3200" dirty="0">
                <a:latin typeface="Times New Roman" panose="02020603050405020304" pitchFamily="18" charset="0"/>
                <a:cs typeface="Times New Roman" panose="02020603050405020304" pitchFamily="18" charset="0"/>
              </a:rPr>
              <a:t>First, in some patients the abnormal motor movements </a:t>
            </a:r>
            <a:r>
              <a:rPr lang="en-IN" sz="3200" dirty="0" smtClean="0">
                <a:latin typeface="Times New Roman" panose="02020603050405020304" pitchFamily="18" charset="0"/>
                <a:cs typeface="Times New Roman" panose="02020603050405020304" pitchFamily="18" charset="0"/>
              </a:rPr>
              <a:t>may begin </a:t>
            </a:r>
            <a:r>
              <a:rPr lang="en-IN" sz="3200" dirty="0">
                <a:latin typeface="Times New Roman" panose="02020603050405020304" pitchFamily="18" charset="0"/>
                <a:cs typeface="Times New Roman" panose="02020603050405020304" pitchFamily="18" charset="0"/>
              </a:rPr>
              <a:t>in</a:t>
            </a:r>
          </a:p>
          <a:p>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very restricted </a:t>
            </a:r>
            <a:r>
              <a:rPr lang="en-IN" sz="3200" dirty="0">
                <a:latin typeface="Times New Roman" panose="02020603050405020304" pitchFamily="18" charset="0"/>
                <a:cs typeface="Times New Roman" panose="02020603050405020304" pitchFamily="18" charset="0"/>
              </a:rPr>
              <a:t>region such as the fingers and gradually progress (over</a:t>
            </a:r>
          </a:p>
          <a:p>
            <a:r>
              <a:rPr lang="en-IN" sz="3200" dirty="0">
                <a:latin typeface="Times New Roman" panose="02020603050405020304" pitchFamily="18" charset="0"/>
                <a:cs typeface="Times New Roman" panose="02020603050405020304" pitchFamily="18" charset="0"/>
              </a:rPr>
              <a:t>seconds to minutes) to include a larger portion of the extremity. This</a:t>
            </a:r>
          </a:p>
          <a:p>
            <a:r>
              <a:rPr lang="en-IN" sz="3200" dirty="0">
                <a:latin typeface="Times New Roman" panose="02020603050405020304" pitchFamily="18" charset="0"/>
                <a:cs typeface="Times New Roman" panose="02020603050405020304" pitchFamily="18" charset="0"/>
              </a:rPr>
              <a:t>phenomenon, </a:t>
            </a:r>
            <a:r>
              <a:rPr lang="en-IN" sz="3200" dirty="0" smtClean="0">
                <a:latin typeface="Times New Roman" panose="02020603050405020304" pitchFamily="18" charset="0"/>
                <a:cs typeface="Times New Roman" panose="02020603050405020304" pitchFamily="18" charset="0"/>
              </a:rPr>
              <a:t>is known </a:t>
            </a:r>
            <a:r>
              <a:rPr lang="en-IN" sz="3200" dirty="0">
                <a:latin typeface="Times New Roman" panose="02020603050405020304" pitchFamily="18" charset="0"/>
                <a:cs typeface="Times New Roman" panose="02020603050405020304" pitchFamily="18" charset="0"/>
              </a:rPr>
              <a:t>as a </a:t>
            </a:r>
            <a:r>
              <a:rPr lang="en-IN" sz="3200" dirty="0">
                <a:solidFill>
                  <a:srgbClr val="FFFF00"/>
                </a:solidFill>
                <a:latin typeface="Times New Roman" panose="02020603050405020304" pitchFamily="18" charset="0"/>
                <a:cs typeface="Times New Roman" panose="02020603050405020304" pitchFamily="18" charset="0"/>
              </a:rPr>
              <a:t>“</a:t>
            </a:r>
            <a:r>
              <a:rPr lang="en-IN" sz="3200" dirty="0" smtClean="0">
                <a:solidFill>
                  <a:srgbClr val="FFFF00"/>
                </a:solidFill>
                <a:latin typeface="Times New Roman" panose="02020603050405020304" pitchFamily="18" charset="0"/>
                <a:cs typeface="Times New Roman" panose="02020603050405020304" pitchFamily="18" charset="0"/>
              </a:rPr>
              <a:t>Jacksonian march</a:t>
            </a:r>
            <a:r>
              <a:rPr lang="en-IN" sz="3200" dirty="0">
                <a:solidFill>
                  <a:srgbClr val="FFFF00"/>
                </a:solidFill>
                <a:latin typeface="Times New Roman" panose="02020603050405020304" pitchFamily="18" charset="0"/>
                <a:cs typeface="Times New Roman" panose="02020603050405020304" pitchFamily="18" charset="0"/>
              </a:rPr>
              <a:t>,” </a:t>
            </a:r>
            <a:r>
              <a:rPr lang="en-IN" sz="3200" dirty="0">
                <a:latin typeface="Times New Roman" panose="02020603050405020304" pitchFamily="18" charset="0"/>
                <a:cs typeface="Times New Roman" panose="02020603050405020304" pitchFamily="18" charset="0"/>
              </a:rPr>
              <a:t>represents the spread of seizure </a:t>
            </a:r>
            <a:r>
              <a:rPr lang="en-IN" sz="3200" dirty="0" smtClean="0">
                <a:latin typeface="Times New Roman" panose="02020603050405020304" pitchFamily="18" charset="0"/>
                <a:cs typeface="Times New Roman" panose="02020603050405020304" pitchFamily="18" charset="0"/>
              </a:rPr>
              <a:t>activity over </a:t>
            </a:r>
            <a:r>
              <a:rPr lang="en-IN" sz="3200" dirty="0">
                <a:latin typeface="Times New Roman" panose="02020603050405020304" pitchFamily="18" charset="0"/>
                <a:cs typeface="Times New Roman" panose="02020603050405020304" pitchFamily="18" charset="0"/>
              </a:rPr>
              <a:t>a </a:t>
            </a:r>
            <a:r>
              <a:rPr lang="en-IN" sz="3200" dirty="0" smtClean="0">
                <a:latin typeface="Times New Roman" panose="02020603050405020304" pitchFamily="18" charset="0"/>
                <a:cs typeface="Times New Roman" panose="02020603050405020304" pitchFamily="18" charset="0"/>
              </a:rPr>
              <a:t>progressively larger region </a:t>
            </a:r>
            <a:r>
              <a:rPr lang="en-IN" sz="3200" dirty="0">
                <a:latin typeface="Times New Roman" panose="02020603050405020304" pitchFamily="18" charset="0"/>
                <a:cs typeface="Times New Roman" panose="02020603050405020304" pitchFamily="18" charset="0"/>
              </a:rPr>
              <a:t>of motor cortex. </a:t>
            </a:r>
          </a:p>
        </p:txBody>
      </p:sp>
    </p:spTree>
    <p:extLst>
      <p:ext uri="{BB962C8B-B14F-4D97-AF65-F5344CB8AC3E}">
        <p14:creationId xmlns:p14="http://schemas.microsoft.com/office/powerpoint/2010/main" val="632750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757</TotalTime>
  <Words>1992</Words>
  <Application>Microsoft Office PowerPoint</Application>
  <PresentationFormat>Widescreen</PresentationFormat>
  <Paragraphs>231</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Century Gothic</vt:lpstr>
      <vt:lpstr>SolexBold</vt:lpstr>
      <vt:lpstr>Times New Roman</vt:lpstr>
      <vt:lpstr>UtopiaStd-Regular</vt:lpstr>
      <vt:lpstr>Wingdings</vt:lpstr>
      <vt:lpstr>Wingdings 3</vt:lpstr>
      <vt:lpstr>Ion</vt:lpstr>
      <vt:lpstr>Neurological disorders</vt:lpstr>
      <vt:lpstr>Seizures &amp; Epilepsy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Neurological disorders</dc:title>
  <dc:creator>Dr. ARUN R NAIR</dc:creator>
  <cp:lastModifiedBy>Dr. ARUN R NAIR</cp:lastModifiedBy>
  <cp:revision>53</cp:revision>
  <dcterms:created xsi:type="dcterms:W3CDTF">2018-10-22T03:44:07Z</dcterms:created>
  <dcterms:modified xsi:type="dcterms:W3CDTF">2019-07-23T02:58:04Z</dcterms:modified>
</cp:coreProperties>
</file>